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61" r:id="rId4"/>
    <p:sldId id="265" r:id="rId5"/>
    <p:sldId id="262" r:id="rId6"/>
    <p:sldId id="281" r:id="rId7"/>
    <p:sldId id="271" r:id="rId8"/>
    <p:sldId id="269" r:id="rId9"/>
    <p:sldId id="277" r:id="rId10"/>
    <p:sldId id="273" r:id="rId11"/>
    <p:sldId id="264" r:id="rId12"/>
    <p:sldId id="268" r:id="rId13"/>
    <p:sldId id="263" r:id="rId14"/>
    <p:sldId id="272" r:id="rId15"/>
    <p:sldId id="278" r:id="rId16"/>
    <p:sldId id="266" r:id="rId17"/>
    <p:sldId id="259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4203" autoAdjust="0"/>
  </p:normalViewPr>
  <p:slideViewPr>
    <p:cSldViewPr snapToGrid="0">
      <p:cViewPr varScale="1">
        <p:scale>
          <a:sx n="65" d="100"/>
          <a:sy n="65" d="100"/>
        </p:scale>
        <p:origin x="10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Sheet9!$A$3</c:f>
              <c:strCache>
                <c:ptCount val="1"/>
                <c:pt idx="0">
                  <c:v>Kina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Sheet9!$B$2:$AL$2</c:f>
              <c:numCache>
                <c:formatCode>General</c:formatCode>
                <c:ptCount val="37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</c:numCache>
            </c:numRef>
          </c:cat>
          <c:val>
            <c:numRef>
              <c:f>Sheet9!$B$3:$AL$3</c:f>
              <c:numCache>
                <c:formatCode>0</c:formatCode>
                <c:ptCount val="37"/>
                <c:pt idx="0">
                  <c:v>2.35</c:v>
                </c:pt>
                <c:pt idx="1">
                  <c:v>2.4220000000000002</c:v>
                </c:pt>
                <c:pt idx="2">
                  <c:v>2.6259999999999999</c:v>
                </c:pt>
                <c:pt idx="3">
                  <c:v>2.8359999999999999</c:v>
                </c:pt>
                <c:pt idx="4">
                  <c:v>3.12</c:v>
                </c:pt>
                <c:pt idx="5">
                  <c:v>3.4079999999999999</c:v>
                </c:pt>
                <c:pt idx="6">
                  <c:v>3.593</c:v>
                </c:pt>
                <c:pt idx="7">
                  <c:v>3.8650000000000002</c:v>
                </c:pt>
                <c:pt idx="8">
                  <c:v>4.1180000000000003</c:v>
                </c:pt>
                <c:pt idx="9">
                  <c:v>4.1310000000000002</c:v>
                </c:pt>
                <c:pt idx="10">
                  <c:v>4.149</c:v>
                </c:pt>
                <c:pt idx="11">
                  <c:v>4.4290000000000003</c:v>
                </c:pt>
                <c:pt idx="12">
                  <c:v>4.5570000000000004</c:v>
                </c:pt>
                <c:pt idx="13">
                  <c:v>5.0860000000000003</c:v>
                </c:pt>
                <c:pt idx="14">
                  <c:v>5.58</c:v>
                </c:pt>
                <c:pt idx="15">
                  <c:v>5.9740000000000002</c:v>
                </c:pt>
                <c:pt idx="16">
                  <c:v>6.3230000000000004</c:v>
                </c:pt>
                <c:pt idx="17">
                  <c:v>6.625</c:v>
                </c:pt>
                <c:pt idx="18">
                  <c:v>6.9740000000000002</c:v>
                </c:pt>
                <c:pt idx="19">
                  <c:v>7.2480000000000002</c:v>
                </c:pt>
                <c:pt idx="20">
                  <c:v>7.4980000000000002</c:v>
                </c:pt>
                <c:pt idx="21">
                  <c:v>7.9279999999999999</c:v>
                </c:pt>
                <c:pt idx="22">
                  <c:v>8.4039999999999999</c:v>
                </c:pt>
                <c:pt idx="23">
                  <c:v>8.8960000000000008</c:v>
                </c:pt>
                <c:pt idx="24">
                  <c:v>9.2789999999999999</c:v>
                </c:pt>
                <c:pt idx="25">
                  <c:v>9.8580000000000005</c:v>
                </c:pt>
                <c:pt idx="26">
                  <c:v>10.536</c:v>
                </c:pt>
                <c:pt idx="27">
                  <c:v>11.397</c:v>
                </c:pt>
                <c:pt idx="28">
                  <c:v>12.138</c:v>
                </c:pt>
                <c:pt idx="29">
                  <c:v>13.291</c:v>
                </c:pt>
                <c:pt idx="30">
                  <c:v>13.959</c:v>
                </c:pt>
                <c:pt idx="31">
                  <c:v>14.69</c:v>
                </c:pt>
                <c:pt idx="32">
                  <c:v>15.352</c:v>
                </c:pt>
                <c:pt idx="33">
                  <c:v>16.015999999999998</c:v>
                </c:pt>
                <c:pt idx="34">
                  <c:v>16.629000000000001</c:v>
                </c:pt>
                <c:pt idx="35">
                  <c:v>17.241</c:v>
                </c:pt>
                <c:pt idx="36">
                  <c:v>17.707000000000001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E6-4629-A18B-4D5D13A42B13}"/>
            </c:ext>
          </c:extLst>
        </c:ser>
        <c:ser>
          <c:idx val="1"/>
          <c:order val="1"/>
          <c:tx>
            <c:strRef>
              <c:f>Sheet9!$A$4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Sheet9!$B$2:$AL$2</c:f>
              <c:numCache>
                <c:formatCode>General</c:formatCode>
                <c:ptCount val="37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</c:numCache>
            </c:numRef>
          </c:cat>
          <c:val>
            <c:numRef>
              <c:f>Sheet9!$B$4:$AL$4</c:f>
              <c:numCache>
                <c:formatCode>0</c:formatCode>
                <c:ptCount val="37"/>
                <c:pt idx="0">
                  <c:v>22.036000000000001</c:v>
                </c:pt>
                <c:pt idx="1">
                  <c:v>22.141999999999999</c:v>
                </c:pt>
                <c:pt idx="2">
                  <c:v>21.591000000000001</c:v>
                </c:pt>
                <c:pt idx="3">
                  <c:v>22.013000000000002</c:v>
                </c:pt>
                <c:pt idx="4">
                  <c:v>22.550999999999998</c:v>
                </c:pt>
                <c:pt idx="5">
                  <c:v>22.629000000000001</c:v>
                </c:pt>
                <c:pt idx="6">
                  <c:v>22.687999999999999</c:v>
                </c:pt>
                <c:pt idx="7">
                  <c:v>22.63</c:v>
                </c:pt>
                <c:pt idx="8">
                  <c:v>22.577999999999999</c:v>
                </c:pt>
                <c:pt idx="9">
                  <c:v>22.562999999999999</c:v>
                </c:pt>
                <c:pt idx="10">
                  <c:v>22.247</c:v>
                </c:pt>
                <c:pt idx="11">
                  <c:v>21.734999999999999</c:v>
                </c:pt>
                <c:pt idx="12">
                  <c:v>20.260000000000002</c:v>
                </c:pt>
                <c:pt idx="13">
                  <c:v>20.395</c:v>
                </c:pt>
                <c:pt idx="14">
                  <c:v>20.591000000000001</c:v>
                </c:pt>
                <c:pt idx="15">
                  <c:v>20.399999999999999</c:v>
                </c:pt>
                <c:pt idx="16">
                  <c:v>20.39</c:v>
                </c:pt>
                <c:pt idx="17">
                  <c:v>20.443000000000001</c:v>
                </c:pt>
                <c:pt idx="18">
                  <c:v>20.843</c:v>
                </c:pt>
                <c:pt idx="19">
                  <c:v>21.074000000000002</c:v>
                </c:pt>
                <c:pt idx="20">
                  <c:v>20.928000000000001</c:v>
                </c:pt>
                <c:pt idx="21">
                  <c:v>20.629000000000001</c:v>
                </c:pt>
                <c:pt idx="22">
                  <c:v>20.405999999999999</c:v>
                </c:pt>
                <c:pt idx="23">
                  <c:v>20.183</c:v>
                </c:pt>
                <c:pt idx="24">
                  <c:v>19.847999999999999</c:v>
                </c:pt>
                <c:pt idx="25">
                  <c:v>19.577999999999999</c:v>
                </c:pt>
                <c:pt idx="26">
                  <c:v>19.065999999999999</c:v>
                </c:pt>
                <c:pt idx="27">
                  <c:v>18.385999999999999</c:v>
                </c:pt>
                <c:pt idx="28">
                  <c:v>17.809999999999999</c:v>
                </c:pt>
                <c:pt idx="29">
                  <c:v>17.363</c:v>
                </c:pt>
                <c:pt idx="30">
                  <c:v>16.905000000000001</c:v>
                </c:pt>
                <c:pt idx="31">
                  <c:v>16.506</c:v>
                </c:pt>
                <c:pt idx="32">
                  <c:v>16.366</c:v>
                </c:pt>
                <c:pt idx="33">
                  <c:v>16.091000000000001</c:v>
                </c:pt>
                <c:pt idx="34">
                  <c:v>15.948</c:v>
                </c:pt>
                <c:pt idx="35">
                  <c:v>15.878</c:v>
                </c:pt>
                <c:pt idx="36">
                  <c:v>15.776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E6-4629-A18B-4D5D13A42B13}"/>
            </c:ext>
          </c:extLst>
        </c:ser>
        <c:ser>
          <c:idx val="2"/>
          <c:order val="2"/>
          <c:tx>
            <c:strRef>
              <c:f>Sheet9!$A$5</c:f>
              <c:strCache>
                <c:ptCount val="1"/>
                <c:pt idx="0">
                  <c:v>EU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Sheet9!$B$2:$AL$2</c:f>
              <c:numCache>
                <c:formatCode>General</c:formatCode>
                <c:ptCount val="37"/>
                <c:pt idx="0">
                  <c:v>80</c:v>
                </c:pt>
                <c:pt idx="1">
                  <c:v>81</c:v>
                </c:pt>
                <c:pt idx="2">
                  <c:v>82</c:v>
                </c:pt>
                <c:pt idx="3">
                  <c:v>83</c:v>
                </c:pt>
                <c:pt idx="4">
                  <c:v>84</c:v>
                </c:pt>
                <c:pt idx="5">
                  <c:v>85</c:v>
                </c:pt>
                <c:pt idx="6">
                  <c:v>86</c:v>
                </c:pt>
                <c:pt idx="7">
                  <c:v>87</c:v>
                </c:pt>
                <c:pt idx="8">
                  <c:v>88</c:v>
                </c:pt>
                <c:pt idx="9">
                  <c:v>89</c:v>
                </c:pt>
                <c:pt idx="10">
                  <c:v>90</c:v>
                </c:pt>
                <c:pt idx="11">
                  <c:v>91</c:v>
                </c:pt>
                <c:pt idx="12">
                  <c:v>92</c:v>
                </c:pt>
                <c:pt idx="13">
                  <c:v>93</c:v>
                </c:pt>
                <c:pt idx="14">
                  <c:v>94</c:v>
                </c:pt>
                <c:pt idx="15">
                  <c:v>95</c:v>
                </c:pt>
                <c:pt idx="16">
                  <c:v>96</c:v>
                </c:pt>
                <c:pt idx="17">
                  <c:v>97</c:v>
                </c:pt>
                <c:pt idx="18">
                  <c:v>98</c:v>
                </c:pt>
                <c:pt idx="19">
                  <c:v>99</c:v>
                </c:pt>
                <c:pt idx="20">
                  <c:v>0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4</c:v>
                </c:pt>
                <c:pt idx="25">
                  <c:v>5</c:v>
                </c:pt>
                <c:pt idx="26">
                  <c:v>6</c:v>
                </c:pt>
                <c:pt idx="27">
                  <c:v>7</c:v>
                </c:pt>
                <c:pt idx="28">
                  <c:v>8</c:v>
                </c:pt>
                <c:pt idx="29">
                  <c:v>9</c:v>
                </c:pt>
                <c:pt idx="30">
                  <c:v>10</c:v>
                </c:pt>
                <c:pt idx="31">
                  <c:v>11</c:v>
                </c:pt>
                <c:pt idx="32">
                  <c:v>12</c:v>
                </c:pt>
                <c:pt idx="33">
                  <c:v>13</c:v>
                </c:pt>
                <c:pt idx="34">
                  <c:v>14</c:v>
                </c:pt>
                <c:pt idx="35">
                  <c:v>15</c:v>
                </c:pt>
                <c:pt idx="36">
                  <c:v>16</c:v>
                </c:pt>
              </c:numCache>
            </c:numRef>
          </c:cat>
          <c:val>
            <c:numRef>
              <c:f>Sheet9!$B$5:$AL$5</c:f>
              <c:numCache>
                <c:formatCode>0</c:formatCode>
                <c:ptCount val="37"/>
                <c:pt idx="0">
                  <c:v>30.34</c:v>
                </c:pt>
                <c:pt idx="1">
                  <c:v>29.706</c:v>
                </c:pt>
                <c:pt idx="2">
                  <c:v>29.760999999999999</c:v>
                </c:pt>
                <c:pt idx="3">
                  <c:v>29.588999999999999</c:v>
                </c:pt>
                <c:pt idx="4">
                  <c:v>28.957000000000001</c:v>
                </c:pt>
                <c:pt idx="5">
                  <c:v>28.539000000000001</c:v>
                </c:pt>
                <c:pt idx="6">
                  <c:v>28.402999999999999</c:v>
                </c:pt>
                <c:pt idx="7">
                  <c:v>28.193999999999999</c:v>
                </c:pt>
                <c:pt idx="8">
                  <c:v>28.105</c:v>
                </c:pt>
                <c:pt idx="9">
                  <c:v>28.018000000000001</c:v>
                </c:pt>
                <c:pt idx="10">
                  <c:v>27.736999999999998</c:v>
                </c:pt>
                <c:pt idx="11">
                  <c:v>27.385999999999999</c:v>
                </c:pt>
                <c:pt idx="12">
                  <c:v>25.093</c:v>
                </c:pt>
                <c:pt idx="13">
                  <c:v>24.687000000000001</c:v>
                </c:pt>
                <c:pt idx="14">
                  <c:v>24.64</c:v>
                </c:pt>
                <c:pt idx="15">
                  <c:v>24.863</c:v>
                </c:pt>
                <c:pt idx="16">
                  <c:v>24.431999999999999</c:v>
                </c:pt>
                <c:pt idx="17">
                  <c:v>24.071999999999999</c:v>
                </c:pt>
                <c:pt idx="18">
                  <c:v>24.187000000000001</c:v>
                </c:pt>
                <c:pt idx="19">
                  <c:v>24.042000000000002</c:v>
                </c:pt>
                <c:pt idx="20">
                  <c:v>23.852</c:v>
                </c:pt>
                <c:pt idx="21">
                  <c:v>23.824000000000002</c:v>
                </c:pt>
                <c:pt idx="22">
                  <c:v>23.48</c:v>
                </c:pt>
                <c:pt idx="23">
                  <c:v>22.952000000000002</c:v>
                </c:pt>
                <c:pt idx="24">
                  <c:v>22.314</c:v>
                </c:pt>
                <c:pt idx="25">
                  <c:v>21.77</c:v>
                </c:pt>
                <c:pt idx="26">
                  <c:v>21.402999999999999</c:v>
                </c:pt>
                <c:pt idx="27">
                  <c:v>20.949000000000002</c:v>
                </c:pt>
                <c:pt idx="28">
                  <c:v>20.489000000000001</c:v>
                </c:pt>
                <c:pt idx="29">
                  <c:v>19.646999999999998</c:v>
                </c:pt>
                <c:pt idx="30">
                  <c:v>19.036999999999999</c:v>
                </c:pt>
                <c:pt idx="31">
                  <c:v>18.617000000000001</c:v>
                </c:pt>
                <c:pt idx="32">
                  <c:v>17.98</c:v>
                </c:pt>
                <c:pt idx="33">
                  <c:v>17.457999999999998</c:v>
                </c:pt>
                <c:pt idx="34">
                  <c:v>17.135999999999999</c:v>
                </c:pt>
                <c:pt idx="35">
                  <c:v>16.946000000000002</c:v>
                </c:pt>
                <c:pt idx="36">
                  <c:v>16.690000000000001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E6-4629-A18B-4D5D13A42B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6799568"/>
        <c:axId val="366790712"/>
      </c:lineChart>
      <c:catAx>
        <c:axId val="36679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790712"/>
        <c:crosses val="autoZero"/>
        <c:auto val="1"/>
        <c:lblAlgn val="ctr"/>
        <c:lblOffset val="100"/>
        <c:noMultiLvlLbl val="0"/>
      </c:catAx>
      <c:valAx>
        <c:axId val="366790712"/>
        <c:scaling>
          <c:orientation val="minMax"/>
          <c:max val="3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79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Sheet3!$A$9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Sheet3!$B$8:$M$8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Sheet3!$B$9:$M$9</c:f>
              <c:numCache>
                <c:formatCode>0.0</c:formatCode>
                <c:ptCount val="12"/>
                <c:pt idx="0">
                  <c:v>23.222999999999999</c:v>
                </c:pt>
                <c:pt idx="1">
                  <c:v>23.332999999999998</c:v>
                </c:pt>
                <c:pt idx="2">
                  <c:v>22.350999999999999</c:v>
                </c:pt>
                <c:pt idx="3">
                  <c:v>20.786000000000001</c:v>
                </c:pt>
                <c:pt idx="4">
                  <c:v>17.513000000000002</c:v>
                </c:pt>
                <c:pt idx="5">
                  <c:v>18.393999999999998</c:v>
                </c:pt>
                <c:pt idx="6">
                  <c:v>18.545000000000002</c:v>
                </c:pt>
                <c:pt idx="7">
                  <c:v>19.350999999999999</c:v>
                </c:pt>
                <c:pt idx="8">
                  <c:v>19.547999999999998</c:v>
                </c:pt>
                <c:pt idx="9">
                  <c:v>19.920999999999999</c:v>
                </c:pt>
                <c:pt idx="10">
                  <c:v>20.306000000000001</c:v>
                </c:pt>
                <c:pt idx="11">
                  <c:v>20.603999999999999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D0-43E9-A1D7-BEB5060F7ECE}"/>
            </c:ext>
          </c:extLst>
        </c:ser>
        <c:ser>
          <c:idx val="1"/>
          <c:order val="1"/>
          <c:tx>
            <c:strRef>
              <c:f>Sheet3!$A$10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Sheet3!$B$8:$M$8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Sheet3!$B$10:$M$10</c:f>
              <c:numCache>
                <c:formatCode>0.0</c:formatCode>
                <c:ptCount val="12"/>
                <c:pt idx="0">
                  <c:v>22.266999999999999</c:v>
                </c:pt>
                <c:pt idx="1">
                  <c:v>23.234000000000002</c:v>
                </c:pt>
                <c:pt idx="2">
                  <c:v>23.936</c:v>
                </c:pt>
                <c:pt idx="3">
                  <c:v>23.581</c:v>
                </c:pt>
                <c:pt idx="4">
                  <c:v>20.361000000000001</c:v>
                </c:pt>
                <c:pt idx="5">
                  <c:v>20.975000000000001</c:v>
                </c:pt>
                <c:pt idx="6">
                  <c:v>21.533000000000001</c:v>
                </c:pt>
                <c:pt idx="7">
                  <c:v>20.05</c:v>
                </c:pt>
                <c:pt idx="8">
                  <c:v>19.573</c:v>
                </c:pt>
                <c:pt idx="9">
                  <c:v>19.408000000000001</c:v>
                </c:pt>
                <c:pt idx="10">
                  <c:v>19.096</c:v>
                </c:pt>
                <c:pt idx="11">
                  <c:v>19.324999999999999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D0-43E9-A1D7-BEB5060F7ECE}"/>
            </c:ext>
          </c:extLst>
        </c:ser>
        <c:ser>
          <c:idx val="2"/>
          <c:order val="2"/>
          <c:tx>
            <c:strRef>
              <c:f>Sheet3!$A$11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Sheet3!$B$8:$M$8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Sheet3!$B$11:$M$11</c:f>
              <c:numCache>
                <c:formatCode>0.0</c:formatCode>
                <c:ptCount val="12"/>
                <c:pt idx="0">
                  <c:v>22.466000000000001</c:v>
                </c:pt>
                <c:pt idx="1">
                  <c:v>22.681000000000001</c:v>
                </c:pt>
                <c:pt idx="2">
                  <c:v>22.884</c:v>
                </c:pt>
                <c:pt idx="3">
                  <c:v>22.977</c:v>
                </c:pt>
                <c:pt idx="4">
                  <c:v>19.664999999999999</c:v>
                </c:pt>
                <c:pt idx="5">
                  <c:v>19.811</c:v>
                </c:pt>
                <c:pt idx="6">
                  <c:v>20.193000000000001</c:v>
                </c:pt>
                <c:pt idx="7">
                  <c:v>20.861000000000001</c:v>
                </c:pt>
                <c:pt idx="8">
                  <c:v>21.126999999999999</c:v>
                </c:pt>
                <c:pt idx="9">
                  <c:v>21.850999999999999</c:v>
                </c:pt>
                <c:pt idx="10">
                  <c:v>21.8</c:v>
                </c:pt>
                <c:pt idx="11">
                  <c:v>21.263000000000002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D0-43E9-A1D7-BEB5060F7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051928"/>
        <c:axId val="424048320"/>
      </c:lineChart>
      <c:catAx>
        <c:axId val="424051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48320"/>
        <c:crosses val="autoZero"/>
        <c:auto val="1"/>
        <c:lblAlgn val="ctr"/>
        <c:lblOffset val="100"/>
        <c:noMultiLvlLbl val="0"/>
      </c:catAx>
      <c:valAx>
        <c:axId val="424048320"/>
        <c:scaling>
          <c:orientation val="minMax"/>
          <c:max val="2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4051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Sheet3!$B$1:$M$1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Sheet3!$B$2:$M$2</c:f>
              <c:numCache>
                <c:formatCode>0.0</c:formatCode>
                <c:ptCount val="12"/>
                <c:pt idx="0">
                  <c:v>23.222999999999999</c:v>
                </c:pt>
                <c:pt idx="1">
                  <c:v>23.332999999999998</c:v>
                </c:pt>
                <c:pt idx="2">
                  <c:v>22.350999999999999</c:v>
                </c:pt>
                <c:pt idx="3">
                  <c:v>20.786000000000001</c:v>
                </c:pt>
                <c:pt idx="4">
                  <c:v>17.513000000000002</c:v>
                </c:pt>
                <c:pt idx="5">
                  <c:v>18.393999999999998</c:v>
                </c:pt>
                <c:pt idx="6">
                  <c:v>18.545000000000002</c:v>
                </c:pt>
                <c:pt idx="7">
                  <c:v>19.350999999999999</c:v>
                </c:pt>
                <c:pt idx="8">
                  <c:v>19.547999999999998</c:v>
                </c:pt>
                <c:pt idx="9">
                  <c:v>19.920999999999999</c:v>
                </c:pt>
                <c:pt idx="10">
                  <c:v>20.306000000000001</c:v>
                </c:pt>
                <c:pt idx="11">
                  <c:v>20.603999999999999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E3-4D6C-8A9B-315B5DEE822F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Sheet3!$B$1:$M$1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Sheet3!$B$3:$M$3</c:f>
              <c:numCache>
                <c:formatCode>0.0</c:formatCode>
                <c:ptCount val="12"/>
                <c:pt idx="0">
                  <c:v>22.266999999999999</c:v>
                </c:pt>
                <c:pt idx="1">
                  <c:v>23.234000000000002</c:v>
                </c:pt>
                <c:pt idx="2">
                  <c:v>23.936</c:v>
                </c:pt>
                <c:pt idx="3">
                  <c:v>23.581</c:v>
                </c:pt>
                <c:pt idx="4">
                  <c:v>20.361000000000001</c:v>
                </c:pt>
                <c:pt idx="5">
                  <c:v>20.975000000000001</c:v>
                </c:pt>
                <c:pt idx="6">
                  <c:v>21.533000000000001</c:v>
                </c:pt>
                <c:pt idx="7">
                  <c:v>20.05</c:v>
                </c:pt>
                <c:pt idx="8">
                  <c:v>19.573</c:v>
                </c:pt>
                <c:pt idx="9">
                  <c:v>19.408000000000001</c:v>
                </c:pt>
                <c:pt idx="10">
                  <c:v>19.096</c:v>
                </c:pt>
                <c:pt idx="11">
                  <c:v>19.324999999999999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E3-4D6C-8A9B-315B5DEE822F}"/>
            </c:ext>
          </c:extLst>
        </c:ser>
        <c:ser>
          <c:idx val="2"/>
          <c:order val="2"/>
          <c:tx>
            <c:strRef>
              <c:f>Sheet3!$A$4</c:f>
              <c:strCache>
                <c:ptCount val="1"/>
                <c:pt idx="0">
                  <c:v>Kina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Sheet3!$B$1:$M$1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Sheet3!$B$4:$M$4</c:f>
              <c:numCache>
                <c:formatCode>0.0</c:formatCode>
                <c:ptCount val="12"/>
                <c:pt idx="0">
                  <c:v>40.857999999999997</c:v>
                </c:pt>
                <c:pt idx="1">
                  <c:v>40.372999999999998</c:v>
                </c:pt>
                <c:pt idx="2">
                  <c:v>40.902000000000001</c:v>
                </c:pt>
                <c:pt idx="3">
                  <c:v>42.683</c:v>
                </c:pt>
                <c:pt idx="4">
                  <c:v>45.801000000000002</c:v>
                </c:pt>
                <c:pt idx="5">
                  <c:v>46.959000000000003</c:v>
                </c:pt>
                <c:pt idx="6">
                  <c:v>47.011000000000003</c:v>
                </c:pt>
                <c:pt idx="7">
                  <c:v>46.503999999999998</c:v>
                </c:pt>
                <c:pt idx="8">
                  <c:v>46.627000000000002</c:v>
                </c:pt>
                <c:pt idx="9">
                  <c:v>46.377000000000002</c:v>
                </c:pt>
                <c:pt idx="10">
                  <c:v>44.311999999999998</c:v>
                </c:pt>
                <c:pt idx="11">
                  <c:v>43.070999999999998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E3-4D6C-8A9B-315B5DEE822F}"/>
            </c:ext>
          </c:extLst>
        </c:ser>
        <c:ser>
          <c:idx val="3"/>
          <c:order val="3"/>
          <c:tx>
            <c:strRef>
              <c:f>Sheet3!$A$5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Sheet3!$B$1:$M$1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Sheet3!$B$5:$M$5</c:f>
              <c:numCache>
                <c:formatCode>0.0</c:formatCode>
                <c:ptCount val="12"/>
                <c:pt idx="0">
                  <c:v>22.466000000000001</c:v>
                </c:pt>
                <c:pt idx="1">
                  <c:v>22.681000000000001</c:v>
                </c:pt>
                <c:pt idx="2">
                  <c:v>22.884</c:v>
                </c:pt>
                <c:pt idx="3">
                  <c:v>22.977</c:v>
                </c:pt>
                <c:pt idx="4">
                  <c:v>19.664999999999999</c:v>
                </c:pt>
                <c:pt idx="5">
                  <c:v>19.811</c:v>
                </c:pt>
                <c:pt idx="6">
                  <c:v>20.193000000000001</c:v>
                </c:pt>
                <c:pt idx="7">
                  <c:v>20.861000000000001</c:v>
                </c:pt>
                <c:pt idx="8">
                  <c:v>21.126999999999999</c:v>
                </c:pt>
                <c:pt idx="9">
                  <c:v>21.850999999999999</c:v>
                </c:pt>
                <c:pt idx="10">
                  <c:v>21.8</c:v>
                </c:pt>
                <c:pt idx="11">
                  <c:v>21.263000000000002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E3-4D6C-8A9B-315B5DEE8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1828224"/>
        <c:axId val="551823960"/>
      </c:lineChart>
      <c:catAx>
        <c:axId val="551828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823960"/>
        <c:crosses val="autoZero"/>
        <c:auto val="1"/>
        <c:lblAlgn val="ctr"/>
        <c:lblOffset val="100"/>
        <c:noMultiLvlLbl val="0"/>
      </c:catAx>
      <c:valAx>
        <c:axId val="551823960"/>
        <c:scaling>
          <c:orientation val="minMax"/>
          <c:max val="48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381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1828224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Svetska trgovina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Sheet6!$B$1:$M$1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Sheet6!$B$2:$M$2</c:f>
              <c:numCache>
                <c:formatCode>0.0</c:formatCode>
                <c:ptCount val="12"/>
                <c:pt idx="0">
                  <c:v>7.6879999999999997</c:v>
                </c:pt>
                <c:pt idx="1">
                  <c:v>9.2420000000000009</c:v>
                </c:pt>
                <c:pt idx="2">
                  <c:v>7.915</c:v>
                </c:pt>
                <c:pt idx="3">
                  <c:v>2.903</c:v>
                </c:pt>
                <c:pt idx="4">
                  <c:v>-10.327</c:v>
                </c:pt>
                <c:pt idx="5">
                  <c:v>12.516999999999999</c:v>
                </c:pt>
                <c:pt idx="6">
                  <c:v>6.6660000000000004</c:v>
                </c:pt>
                <c:pt idx="7">
                  <c:v>2.911</c:v>
                </c:pt>
                <c:pt idx="8">
                  <c:v>3.331</c:v>
                </c:pt>
                <c:pt idx="9">
                  <c:v>3.3490000000000002</c:v>
                </c:pt>
                <c:pt idx="10">
                  <c:v>3.1760000000000002</c:v>
                </c:pt>
                <c:pt idx="11">
                  <c:v>4.077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145-4773-8D56-3D26B8BE8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0698752"/>
        <c:axId val="580700064"/>
      </c:lineChart>
      <c:catAx>
        <c:axId val="58069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700064"/>
        <c:crosses val="autoZero"/>
        <c:auto val="1"/>
        <c:lblAlgn val="ctr"/>
        <c:lblOffset val="100"/>
        <c:noMultiLvlLbl val="0"/>
      </c:catAx>
      <c:valAx>
        <c:axId val="580700064"/>
        <c:scaling>
          <c:orientation val="minMax"/>
          <c:max val="13"/>
          <c:min val="-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381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698752"/>
        <c:crosses val="autoZero"/>
        <c:crossBetween val="between"/>
        <c:majorUnit val="2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Sheet2!$B$1:$M$1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Sheet2!$B$2:$M$2</c:f>
              <c:numCache>
                <c:formatCode>0.0</c:formatCode>
                <c:ptCount val="12"/>
                <c:pt idx="0">
                  <c:v>-5.6929999999999996</c:v>
                </c:pt>
                <c:pt idx="1">
                  <c:v>-5.8220000000000001</c:v>
                </c:pt>
                <c:pt idx="2">
                  <c:v>-4.9640000000000004</c:v>
                </c:pt>
                <c:pt idx="3">
                  <c:v>-4.6929999999999996</c:v>
                </c:pt>
                <c:pt idx="4">
                  <c:v>-2.6629999999999998</c:v>
                </c:pt>
                <c:pt idx="5">
                  <c:v>-2.9529999999999998</c:v>
                </c:pt>
                <c:pt idx="6">
                  <c:v>-2.9670000000000001</c:v>
                </c:pt>
                <c:pt idx="7">
                  <c:v>-2.7829999999999999</c:v>
                </c:pt>
                <c:pt idx="8">
                  <c:v>-2.2610000000000001</c:v>
                </c:pt>
                <c:pt idx="9">
                  <c:v>-2.2450000000000001</c:v>
                </c:pt>
                <c:pt idx="10">
                  <c:v>-2.5640000000000001</c:v>
                </c:pt>
                <c:pt idx="11">
                  <c:v>-2.95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7F-4BEC-B741-E5B3215DA5D2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Sheet2!$B$3:$M$3</c:f>
              <c:numCache>
                <c:formatCode>0.0</c:formatCode>
                <c:ptCount val="12"/>
                <c:pt idx="0">
                  <c:v>-0.28199999999999997</c:v>
                </c:pt>
                <c:pt idx="1">
                  <c:v>-0.22</c:v>
                </c:pt>
                <c:pt idx="2">
                  <c:v>8.3000000000000004E-2</c:v>
                </c:pt>
                <c:pt idx="3">
                  <c:v>-1.577</c:v>
                </c:pt>
                <c:pt idx="4">
                  <c:v>-0.16900000000000001</c:v>
                </c:pt>
                <c:pt idx="5">
                  <c:v>9.1999999999999998E-2</c:v>
                </c:pt>
                <c:pt idx="6">
                  <c:v>7.3999999999999996E-2</c:v>
                </c:pt>
                <c:pt idx="7">
                  <c:v>1.2170000000000001</c:v>
                </c:pt>
                <c:pt idx="8">
                  <c:v>1.79</c:v>
                </c:pt>
                <c:pt idx="9">
                  <c:v>2.0419999999999998</c:v>
                </c:pt>
                <c:pt idx="10">
                  <c:v>3.1520000000000001</c:v>
                </c:pt>
                <c:pt idx="11">
                  <c:v>3.0489999999999999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7F-4BEC-B741-E5B3215DA5D2}"/>
            </c:ext>
          </c:extLst>
        </c:ser>
        <c:ser>
          <c:idx val="2"/>
          <c:order val="2"/>
          <c:tx>
            <c:strRef>
              <c:f>Sheet2!$A$4</c:f>
              <c:strCache>
                <c:ptCount val="1"/>
                <c:pt idx="0">
                  <c:v>Kina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Sheet2!$B$4:$M$4</c:f>
              <c:numCache>
                <c:formatCode>0.0</c:formatCode>
                <c:ptCount val="12"/>
                <c:pt idx="0">
                  <c:v>5.835</c:v>
                </c:pt>
                <c:pt idx="1">
                  <c:v>8.4930000000000003</c:v>
                </c:pt>
                <c:pt idx="2">
                  <c:v>10.023999999999999</c:v>
                </c:pt>
                <c:pt idx="3">
                  <c:v>9.2249999999999996</c:v>
                </c:pt>
                <c:pt idx="4">
                  <c:v>4.8079999999999998</c:v>
                </c:pt>
                <c:pt idx="5">
                  <c:v>3.9380000000000002</c:v>
                </c:pt>
                <c:pt idx="6">
                  <c:v>1.8160000000000001</c:v>
                </c:pt>
                <c:pt idx="7">
                  <c:v>2.5459999999999998</c:v>
                </c:pt>
                <c:pt idx="8">
                  <c:v>1.5620000000000001</c:v>
                </c:pt>
                <c:pt idx="9">
                  <c:v>2.121</c:v>
                </c:pt>
                <c:pt idx="10">
                  <c:v>3.0550000000000002</c:v>
                </c:pt>
                <c:pt idx="11">
                  <c:v>2.81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7F-4BEC-B741-E5B3215DA5D2}"/>
            </c:ext>
          </c:extLst>
        </c:ser>
        <c:ser>
          <c:idx val="3"/>
          <c:order val="3"/>
          <c:tx>
            <c:strRef>
              <c:f>Sheet2!$A$5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Sheet2!$B$5:$M$5</c:f>
              <c:numCache>
                <c:formatCode>0.0</c:formatCode>
                <c:ptCount val="12"/>
                <c:pt idx="0">
                  <c:v>3.7210000000000001</c:v>
                </c:pt>
                <c:pt idx="1">
                  <c:v>4.0060000000000002</c:v>
                </c:pt>
                <c:pt idx="2">
                  <c:v>4.87</c:v>
                </c:pt>
                <c:pt idx="3">
                  <c:v>2.9409999999999998</c:v>
                </c:pt>
                <c:pt idx="4">
                  <c:v>2.8849999999999998</c:v>
                </c:pt>
                <c:pt idx="5">
                  <c:v>4.0190000000000001</c:v>
                </c:pt>
                <c:pt idx="6">
                  <c:v>2.1970000000000001</c:v>
                </c:pt>
                <c:pt idx="7">
                  <c:v>1.002</c:v>
                </c:pt>
                <c:pt idx="8">
                  <c:v>0.82699999999999996</c:v>
                </c:pt>
                <c:pt idx="9">
                  <c:v>0.53</c:v>
                </c:pt>
                <c:pt idx="10">
                  <c:v>3.0209999999999999</c:v>
                </c:pt>
                <c:pt idx="11">
                  <c:v>3.0339999999999998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7F-4BEC-B741-E5B3215DA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48641888"/>
        <c:axId val="548640576"/>
      </c:lineChart>
      <c:catAx>
        <c:axId val="54864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40576"/>
        <c:crosses val="autoZero"/>
        <c:auto val="1"/>
        <c:lblAlgn val="ctr"/>
        <c:lblOffset val="100"/>
        <c:noMultiLvlLbl val="0"/>
      </c:catAx>
      <c:valAx>
        <c:axId val="548640576"/>
        <c:scaling>
          <c:orientation val="minMax"/>
          <c:max val="10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864188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997356308722282E-2"/>
          <c:y val="2.949693375110132E-2"/>
          <c:w val="0.93871761953668831"/>
          <c:h val="0.78712072368707997"/>
        </c:manualLayout>
      </c:layout>
      <c:lineChart>
        <c:grouping val="standard"/>
        <c:varyColors val="0"/>
        <c:ser>
          <c:idx val="0"/>
          <c:order val="0"/>
          <c:tx>
            <c:strRef>
              <c:f>Sheet7!$A$3</c:f>
              <c:strCache>
                <c:ptCount val="1"/>
                <c:pt idx="0">
                  <c:v>Evropske zemlje u razvoju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Sheet7!$B$2:$M$2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Sheet7!$B$3:$M$3</c:f>
              <c:numCache>
                <c:formatCode>0.0</c:formatCode>
                <c:ptCount val="12"/>
                <c:pt idx="0">
                  <c:v>-5.0419999999999998</c:v>
                </c:pt>
                <c:pt idx="1">
                  <c:v>-6.4370000000000003</c:v>
                </c:pt>
                <c:pt idx="2">
                  <c:v>-7.9260000000000002</c:v>
                </c:pt>
                <c:pt idx="3">
                  <c:v>-7.992</c:v>
                </c:pt>
                <c:pt idx="4">
                  <c:v>-3.4420000000000002</c:v>
                </c:pt>
                <c:pt idx="5">
                  <c:v>-5.1139999999999999</c:v>
                </c:pt>
                <c:pt idx="6">
                  <c:v>-6.4409999999999998</c:v>
                </c:pt>
                <c:pt idx="7">
                  <c:v>-4.524</c:v>
                </c:pt>
                <c:pt idx="8">
                  <c:v>-3.8439999999999999</c:v>
                </c:pt>
                <c:pt idx="9">
                  <c:v>-2.9390000000000001</c:v>
                </c:pt>
                <c:pt idx="10">
                  <c:v>-2.077</c:v>
                </c:pt>
                <c:pt idx="11">
                  <c:v>-2.4409999999999998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714-4742-88F7-87CFB691C45C}"/>
            </c:ext>
          </c:extLst>
        </c:ser>
        <c:ser>
          <c:idx val="1"/>
          <c:order val="1"/>
          <c:tx>
            <c:strRef>
              <c:f>Sheet7!$A$4</c:f>
              <c:strCache>
                <c:ptCount val="1"/>
                <c:pt idx="0">
                  <c:v>Latinska Amerika i Karibi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Sheet7!$B$2:$M$2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Sheet7!$B$4:$M$4</c:f>
              <c:numCache>
                <c:formatCode>0.0</c:formatCode>
                <c:ptCount val="12"/>
                <c:pt idx="0">
                  <c:v>1.1759999999999999</c:v>
                </c:pt>
                <c:pt idx="1">
                  <c:v>1.4339999999999999</c:v>
                </c:pt>
                <c:pt idx="2">
                  <c:v>0.156</c:v>
                </c:pt>
                <c:pt idx="3">
                  <c:v>-0.89</c:v>
                </c:pt>
                <c:pt idx="4">
                  <c:v>-0.73799999999999999</c:v>
                </c:pt>
                <c:pt idx="5">
                  <c:v>-1.873</c:v>
                </c:pt>
                <c:pt idx="6">
                  <c:v>-1.74</c:v>
                </c:pt>
                <c:pt idx="7">
                  <c:v>-2.3610000000000002</c:v>
                </c:pt>
                <c:pt idx="8">
                  <c:v>-2.9340000000000002</c:v>
                </c:pt>
                <c:pt idx="9">
                  <c:v>-3.0259999999999998</c:v>
                </c:pt>
                <c:pt idx="10">
                  <c:v>-3.2930000000000001</c:v>
                </c:pt>
                <c:pt idx="11">
                  <c:v>-3.044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714-4742-88F7-87CFB691C45C}"/>
            </c:ext>
          </c:extLst>
        </c:ser>
        <c:ser>
          <c:idx val="2"/>
          <c:order val="2"/>
          <c:tx>
            <c:strRef>
              <c:f>Sheet7!$A$5</c:f>
              <c:strCache>
                <c:ptCount val="1"/>
                <c:pt idx="0">
                  <c:v>Bliski istok i severna Afrika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Sheet7!$B$2:$M$2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Sheet7!$B$5:$M$5</c:f>
              <c:numCache>
                <c:formatCode>0.0</c:formatCode>
                <c:ptCount val="12"/>
                <c:pt idx="0">
                  <c:v>5.78</c:v>
                </c:pt>
                <c:pt idx="1">
                  <c:v>17.41</c:v>
                </c:pt>
                <c:pt idx="2">
                  <c:v>13.695</c:v>
                </c:pt>
                <c:pt idx="3">
                  <c:v>14.173</c:v>
                </c:pt>
                <c:pt idx="4">
                  <c:v>2.2480000000000002</c:v>
                </c:pt>
                <c:pt idx="5">
                  <c:v>6.8029999999999999</c:v>
                </c:pt>
                <c:pt idx="6">
                  <c:v>13.959</c:v>
                </c:pt>
                <c:pt idx="7">
                  <c:v>12.98</c:v>
                </c:pt>
                <c:pt idx="8">
                  <c:v>11.029</c:v>
                </c:pt>
                <c:pt idx="9">
                  <c:v>6.0919999999999996</c:v>
                </c:pt>
                <c:pt idx="10">
                  <c:v>-3.9660000000000002</c:v>
                </c:pt>
                <c:pt idx="11">
                  <c:v>-4.66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714-4742-88F7-87CFB691C45C}"/>
            </c:ext>
          </c:extLst>
        </c:ser>
        <c:ser>
          <c:idx val="3"/>
          <c:order val="3"/>
          <c:tx>
            <c:strRef>
              <c:f>Sheet7!$A$6</c:f>
              <c:strCache>
                <c:ptCount val="1"/>
                <c:pt idx="0">
                  <c:v>Podsaharska Afrika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Sheet7!$B$2:$M$2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Sheet7!$B$6:$M$6</c:f>
              <c:numCache>
                <c:formatCode>0.0</c:formatCode>
                <c:ptCount val="12"/>
                <c:pt idx="0">
                  <c:v>3.867</c:v>
                </c:pt>
                <c:pt idx="1">
                  <c:v>3.9740000000000002</c:v>
                </c:pt>
                <c:pt idx="2">
                  <c:v>1.6539999999999999</c:v>
                </c:pt>
                <c:pt idx="3">
                  <c:v>4.1000000000000002E-2</c:v>
                </c:pt>
                <c:pt idx="4">
                  <c:v>-2.8170000000000002</c:v>
                </c:pt>
                <c:pt idx="5">
                  <c:v>-0.85299999999999998</c:v>
                </c:pt>
                <c:pt idx="6">
                  <c:v>-0.66800000000000004</c:v>
                </c:pt>
                <c:pt idx="7">
                  <c:v>-1.8580000000000001</c:v>
                </c:pt>
                <c:pt idx="8">
                  <c:v>-2.423</c:v>
                </c:pt>
                <c:pt idx="9">
                  <c:v>-4.0579999999999998</c:v>
                </c:pt>
                <c:pt idx="10">
                  <c:v>-5.6630000000000003</c:v>
                </c:pt>
                <c:pt idx="11">
                  <c:v>-5.5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14-4742-88F7-87CFB691C4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5503792"/>
        <c:axId val="455506416"/>
      </c:lineChart>
      <c:catAx>
        <c:axId val="455503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506416"/>
        <c:crosses val="autoZero"/>
        <c:auto val="1"/>
        <c:lblAlgn val="ctr"/>
        <c:lblOffset val="100"/>
        <c:noMultiLvlLbl val="0"/>
      </c:catAx>
      <c:valAx>
        <c:axId val="45550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550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387444748327004E-2"/>
          <c:y val="5.2389181663498707E-2"/>
          <c:w val="0.93298024983028827"/>
          <c:h val="0.82635066848025618"/>
        </c:manualLayout>
      </c:layout>
      <c:lineChart>
        <c:grouping val="standard"/>
        <c:varyColors val="0"/>
        <c:ser>
          <c:idx val="0"/>
          <c:order val="0"/>
          <c:tx>
            <c:strRef>
              <c:f>Sheet1!$A$11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Sheet1!$B$11:$M$11</c:f>
              <c:numCache>
                <c:formatCode>0.0</c:formatCode>
                <c:ptCount val="12"/>
                <c:pt idx="0">
                  <c:v>3.3450000000000002</c:v>
                </c:pt>
                <c:pt idx="1">
                  <c:v>2.6659999999999999</c:v>
                </c:pt>
                <c:pt idx="2">
                  <c:v>1.7789999999999999</c:v>
                </c:pt>
                <c:pt idx="3">
                  <c:v>-0.29199999999999998</c:v>
                </c:pt>
                <c:pt idx="4">
                  <c:v>-2.7759999999999998</c:v>
                </c:pt>
                <c:pt idx="5">
                  <c:v>2.532</c:v>
                </c:pt>
                <c:pt idx="6">
                  <c:v>1.6020000000000001</c:v>
                </c:pt>
                <c:pt idx="7">
                  <c:v>2.2240000000000002</c:v>
                </c:pt>
                <c:pt idx="8">
                  <c:v>1.4890000000000001</c:v>
                </c:pt>
                <c:pt idx="9">
                  <c:v>2.4279999999999999</c:v>
                </c:pt>
                <c:pt idx="10">
                  <c:v>2.5680000000000001</c:v>
                </c:pt>
                <c:pt idx="11">
                  <c:v>2.839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3A8-4B7E-ABB7-5CF69A5A1966}"/>
            </c:ext>
          </c:extLst>
        </c:ser>
        <c:ser>
          <c:idx val="1"/>
          <c:order val="1"/>
          <c:tx>
            <c:strRef>
              <c:f>Sheet1!$A$12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Sheet1!$B$12:$M$12</c:f>
              <c:numCache>
                <c:formatCode>0.0</c:formatCode>
                <c:ptCount val="12"/>
                <c:pt idx="0">
                  <c:v>1.6679999999999999</c:v>
                </c:pt>
                <c:pt idx="1">
                  <c:v>3.2309999999999999</c:v>
                </c:pt>
                <c:pt idx="2">
                  <c:v>3.0289999999999999</c:v>
                </c:pt>
                <c:pt idx="3">
                  <c:v>0.46400000000000002</c:v>
                </c:pt>
                <c:pt idx="4">
                  <c:v>-4.5679999999999996</c:v>
                </c:pt>
                <c:pt idx="5">
                  <c:v>2.0470000000000002</c:v>
                </c:pt>
                <c:pt idx="6">
                  <c:v>1.64</c:v>
                </c:pt>
                <c:pt idx="7">
                  <c:v>-0.80500000000000005</c:v>
                </c:pt>
                <c:pt idx="8">
                  <c:v>-0.28199999999999997</c:v>
                </c:pt>
                <c:pt idx="9">
                  <c:v>0.86699999999999999</c:v>
                </c:pt>
                <c:pt idx="10">
                  <c:v>1.482</c:v>
                </c:pt>
                <c:pt idx="11">
                  <c:v>1.6379999999999999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A8-4B7E-ABB7-5CF69A5A1966}"/>
            </c:ext>
          </c:extLst>
        </c:ser>
        <c:ser>
          <c:idx val="2"/>
          <c:order val="2"/>
          <c:tx>
            <c:strRef>
              <c:f>Sheet1!$A$13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Sheet1!$B$10:$M$10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Sheet1!$B$13:$M$13</c:f>
              <c:numCache>
                <c:formatCode>0.0</c:formatCode>
                <c:ptCount val="12"/>
                <c:pt idx="0">
                  <c:v>1.3029999999999999</c:v>
                </c:pt>
                <c:pt idx="1">
                  <c:v>1.6930000000000001</c:v>
                </c:pt>
                <c:pt idx="2">
                  <c:v>2.1920000000000002</c:v>
                </c:pt>
                <c:pt idx="3">
                  <c:v>-1.042</c:v>
                </c:pt>
                <c:pt idx="4">
                  <c:v>-5.5270000000000001</c:v>
                </c:pt>
                <c:pt idx="5">
                  <c:v>4.7110000000000003</c:v>
                </c:pt>
                <c:pt idx="6">
                  <c:v>-0.45400000000000001</c:v>
                </c:pt>
                <c:pt idx="7">
                  <c:v>1.742</c:v>
                </c:pt>
                <c:pt idx="8">
                  <c:v>1.5880000000000001</c:v>
                </c:pt>
                <c:pt idx="9">
                  <c:v>-0.10100000000000001</c:v>
                </c:pt>
                <c:pt idx="10">
                  <c:v>0.59099999999999997</c:v>
                </c:pt>
                <c:pt idx="11">
                  <c:v>1.0049999999999999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3A8-4B7E-ABB7-5CF69A5A19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1262256"/>
        <c:axId val="471257664"/>
      </c:lineChart>
      <c:catAx>
        <c:axId val="471262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257664"/>
        <c:crossesAt val="0"/>
        <c:auto val="1"/>
        <c:lblAlgn val="ctr"/>
        <c:lblOffset val="100"/>
        <c:noMultiLvlLbl val="0"/>
      </c:catAx>
      <c:valAx>
        <c:axId val="471257664"/>
        <c:scaling>
          <c:orientation val="minMax"/>
          <c:max val="5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126225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Sheet4!$A$53</c:f>
              <c:strCache>
                <c:ptCount val="1"/>
                <c:pt idx="0">
                  <c:v>Stopa nezapslenosti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Sheet4!$B$52:$L$52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Sheet4!$B$53:$L$53</c:f>
              <c:numCache>
                <c:formatCode>0.0%</c:formatCode>
                <c:ptCount val="11"/>
                <c:pt idx="0">
                  <c:v>5.0833333333333328E-2</c:v>
                </c:pt>
                <c:pt idx="1">
                  <c:v>4.6083333333333337E-2</c:v>
                </c:pt>
                <c:pt idx="2">
                  <c:v>4.6166666666666668E-2</c:v>
                </c:pt>
                <c:pt idx="3">
                  <c:v>5.7999999999999996E-2</c:v>
                </c:pt>
                <c:pt idx="4">
                  <c:v>9.2833333333333337E-2</c:v>
                </c:pt>
                <c:pt idx="5">
                  <c:v>9.6083333333333326E-2</c:v>
                </c:pt>
                <c:pt idx="6">
                  <c:v>8.9416666666666658E-2</c:v>
                </c:pt>
                <c:pt idx="7">
                  <c:v>8.0666666666666678E-2</c:v>
                </c:pt>
                <c:pt idx="8">
                  <c:v>7.3666666666666672E-2</c:v>
                </c:pt>
                <c:pt idx="9">
                  <c:v>6.1499999999999992E-2</c:v>
                </c:pt>
                <c:pt idx="10">
                  <c:v>5.3090909090909084E-2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97-4672-9C54-3CA52E10A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0313992"/>
        <c:axId val="480311040"/>
      </c:lineChart>
      <c:catAx>
        <c:axId val="480313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11040"/>
        <c:crosses val="autoZero"/>
        <c:auto val="1"/>
        <c:lblAlgn val="ctr"/>
        <c:lblOffset val="100"/>
        <c:noMultiLvlLbl val="0"/>
      </c:catAx>
      <c:valAx>
        <c:axId val="480311040"/>
        <c:scaling>
          <c:orientation val="minMax"/>
          <c:max val="0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0313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Sheet4!$A$57</c:f>
              <c:strCache>
                <c:ptCount val="1"/>
                <c:pt idx="0">
                  <c:v>Broj zaposlenih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Sheet4!$B$56:$L$56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Sheet4!$B$57:$L$57</c:f>
              <c:numCache>
                <c:formatCode>0.0</c:formatCode>
                <c:ptCount val="11"/>
                <c:pt idx="0">
                  <c:v>141.71008333333333</c:v>
                </c:pt>
                <c:pt idx="1">
                  <c:v>144.41758333333334</c:v>
                </c:pt>
                <c:pt idx="2">
                  <c:v>146.05016666666666</c:v>
                </c:pt>
                <c:pt idx="3">
                  <c:v>145.37325000000001</c:v>
                </c:pt>
                <c:pt idx="4">
                  <c:v>139.89391666666666</c:v>
                </c:pt>
                <c:pt idx="5">
                  <c:v>139.07716666666667</c:v>
                </c:pt>
                <c:pt idx="6">
                  <c:v>139.88158333333334</c:v>
                </c:pt>
                <c:pt idx="7">
                  <c:v>142.46716666666666</c:v>
                </c:pt>
                <c:pt idx="8">
                  <c:v>143.93208333333334</c:v>
                </c:pt>
                <c:pt idx="9">
                  <c:v>146.30283333333335</c:v>
                </c:pt>
                <c:pt idx="10">
                  <c:v>148.73145454545457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D-4CFF-81B6-08846F66E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8998080"/>
        <c:axId val="469000048"/>
      </c:barChart>
      <c:catAx>
        <c:axId val="46899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9000048"/>
        <c:crosses val="autoZero"/>
        <c:auto val="1"/>
        <c:lblAlgn val="ctr"/>
        <c:lblOffset val="100"/>
        <c:noMultiLvlLbl val="0"/>
      </c:catAx>
      <c:valAx>
        <c:axId val="46900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99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14985339485625E-2"/>
          <c:y val="4.6105587140665732E-2"/>
          <c:w val="0.94299355848011746"/>
          <c:h val="0.82642386907428589"/>
        </c:manualLayout>
      </c:layout>
      <c:lineChart>
        <c:grouping val="standar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Sheet1!$B$16:$M$16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Sheet1!$B$17:$M$17</c:f>
              <c:numCache>
                <c:formatCode>0.0</c:formatCode>
                <c:ptCount val="12"/>
                <c:pt idx="0">
                  <c:v>3.3450000000000002</c:v>
                </c:pt>
                <c:pt idx="1">
                  <c:v>2.6659999999999999</c:v>
                </c:pt>
                <c:pt idx="2">
                  <c:v>1.7789999999999999</c:v>
                </c:pt>
                <c:pt idx="3">
                  <c:v>-0.29199999999999998</c:v>
                </c:pt>
                <c:pt idx="4">
                  <c:v>-2.7759999999999998</c:v>
                </c:pt>
                <c:pt idx="5">
                  <c:v>2.532</c:v>
                </c:pt>
                <c:pt idx="6">
                  <c:v>1.6020000000000001</c:v>
                </c:pt>
                <c:pt idx="7">
                  <c:v>2.2240000000000002</c:v>
                </c:pt>
                <c:pt idx="8">
                  <c:v>1.4890000000000001</c:v>
                </c:pt>
                <c:pt idx="9">
                  <c:v>2.4279999999999999</c:v>
                </c:pt>
                <c:pt idx="10">
                  <c:v>2.5680000000000001</c:v>
                </c:pt>
                <c:pt idx="11">
                  <c:v>2.839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FB-4DE6-BCC5-992D46D0A66D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Sheet1!$B$16:$M$16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Sheet1!$B$18:$M$18</c:f>
              <c:numCache>
                <c:formatCode>0.0</c:formatCode>
                <c:ptCount val="12"/>
                <c:pt idx="0">
                  <c:v>1.6679999999999999</c:v>
                </c:pt>
                <c:pt idx="1">
                  <c:v>3.2309999999999999</c:v>
                </c:pt>
                <c:pt idx="2">
                  <c:v>3.0289999999999999</c:v>
                </c:pt>
                <c:pt idx="3">
                  <c:v>0.46400000000000002</c:v>
                </c:pt>
                <c:pt idx="4">
                  <c:v>-4.5679999999999996</c:v>
                </c:pt>
                <c:pt idx="5">
                  <c:v>2.0470000000000002</c:v>
                </c:pt>
                <c:pt idx="6">
                  <c:v>1.64</c:v>
                </c:pt>
                <c:pt idx="7">
                  <c:v>-0.80500000000000005</c:v>
                </c:pt>
                <c:pt idx="8">
                  <c:v>-0.28199999999999997</c:v>
                </c:pt>
                <c:pt idx="9">
                  <c:v>0.86699999999999999</c:v>
                </c:pt>
                <c:pt idx="10">
                  <c:v>1.482</c:v>
                </c:pt>
                <c:pt idx="11">
                  <c:v>1.6379999999999999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FB-4DE6-BCC5-992D46D0A66D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Sheet1!$B$16:$M$16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Sheet1!$B$19:$M$19</c:f>
              <c:numCache>
                <c:formatCode>0.0</c:formatCode>
                <c:ptCount val="12"/>
                <c:pt idx="0">
                  <c:v>1.3029999999999999</c:v>
                </c:pt>
                <c:pt idx="1">
                  <c:v>1.6930000000000001</c:v>
                </c:pt>
                <c:pt idx="2">
                  <c:v>2.1920000000000002</c:v>
                </c:pt>
                <c:pt idx="3">
                  <c:v>-1.042</c:v>
                </c:pt>
                <c:pt idx="4">
                  <c:v>-5.5270000000000001</c:v>
                </c:pt>
                <c:pt idx="5">
                  <c:v>4.7110000000000003</c:v>
                </c:pt>
                <c:pt idx="6">
                  <c:v>-0.45400000000000001</c:v>
                </c:pt>
                <c:pt idx="7">
                  <c:v>1.742</c:v>
                </c:pt>
                <c:pt idx="8">
                  <c:v>1.5880000000000001</c:v>
                </c:pt>
                <c:pt idx="9">
                  <c:v>-0.10100000000000001</c:v>
                </c:pt>
                <c:pt idx="10">
                  <c:v>0.59099999999999997</c:v>
                </c:pt>
                <c:pt idx="11">
                  <c:v>1.0049999999999999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FB-4DE6-BCC5-992D46D0A66D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Kina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Sheet1!$B$16:$M$16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Sheet1!$B$20:$M$20</c:f>
              <c:numCache>
                <c:formatCode>0.0</c:formatCode>
                <c:ptCount val="12"/>
                <c:pt idx="0">
                  <c:v>11.31</c:v>
                </c:pt>
                <c:pt idx="1">
                  <c:v>12.677</c:v>
                </c:pt>
                <c:pt idx="2">
                  <c:v>14.162000000000001</c:v>
                </c:pt>
                <c:pt idx="3">
                  <c:v>9.6349999999999998</c:v>
                </c:pt>
                <c:pt idx="4">
                  <c:v>9.1999999999999993</c:v>
                </c:pt>
                <c:pt idx="5">
                  <c:v>10.6</c:v>
                </c:pt>
                <c:pt idx="6">
                  <c:v>9.5</c:v>
                </c:pt>
                <c:pt idx="7">
                  <c:v>7.7480000000000002</c:v>
                </c:pt>
                <c:pt idx="8">
                  <c:v>7.6849999999999996</c:v>
                </c:pt>
                <c:pt idx="9">
                  <c:v>7.3</c:v>
                </c:pt>
                <c:pt idx="10">
                  <c:v>6.8129999999999997</c:v>
                </c:pt>
                <c:pt idx="11">
                  <c:v>6.3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CFB-4DE6-BCC5-992D46D0A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975424"/>
        <c:axId val="464975752"/>
      </c:lineChart>
      <c:catAx>
        <c:axId val="464975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75752"/>
        <c:crosses val="autoZero"/>
        <c:auto val="1"/>
        <c:lblAlgn val="ctr"/>
        <c:lblOffset val="100"/>
        <c:noMultiLvlLbl val="0"/>
      </c:catAx>
      <c:valAx>
        <c:axId val="464975752"/>
        <c:scaling>
          <c:orientation val="minMax"/>
          <c:max val="15"/>
          <c:min val="-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97542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27307999543537E-2"/>
          <c:y val="3.0569545556905244E-2"/>
          <c:w val="0.94278766784586709"/>
          <c:h val="0.78981739760770986"/>
        </c:manualLayout>
      </c:layout>
      <c:lineChart>
        <c:grouping val="standard"/>
        <c:varyColors val="0"/>
        <c:ser>
          <c:idx val="0"/>
          <c:order val="0"/>
          <c:tx>
            <c:strRef>
              <c:f>Sheet10!$A$2</c:f>
              <c:strCache>
                <c:ptCount val="1"/>
                <c:pt idx="0">
                  <c:v>ZND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Sheet10!$B$1:$M$1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Sheet10!$B$2:$M$2</c:f>
              <c:numCache>
                <c:formatCode>0.0</c:formatCode>
                <c:ptCount val="12"/>
                <c:pt idx="0">
                  <c:v>6.8479999999999999</c:v>
                </c:pt>
                <c:pt idx="1">
                  <c:v>8.9429999999999996</c:v>
                </c:pt>
                <c:pt idx="2">
                  <c:v>9.0449999999999999</c:v>
                </c:pt>
                <c:pt idx="3">
                  <c:v>5.3419999999999996</c:v>
                </c:pt>
                <c:pt idx="4">
                  <c:v>-6.298</c:v>
                </c:pt>
                <c:pt idx="5">
                  <c:v>4.6459999999999999</c:v>
                </c:pt>
                <c:pt idx="6">
                  <c:v>4.8449999999999998</c:v>
                </c:pt>
                <c:pt idx="7">
                  <c:v>3.4460000000000002</c:v>
                </c:pt>
                <c:pt idx="8">
                  <c:v>2.16</c:v>
                </c:pt>
                <c:pt idx="9">
                  <c:v>0.97299999999999998</c:v>
                </c:pt>
                <c:pt idx="10">
                  <c:v>-2.681</c:v>
                </c:pt>
                <c:pt idx="11">
                  <c:v>0.45200000000000001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24-47F8-B5C7-040A1B61DE37}"/>
            </c:ext>
          </c:extLst>
        </c:ser>
        <c:ser>
          <c:idx val="1"/>
          <c:order val="1"/>
          <c:tx>
            <c:strRef>
              <c:f>Sheet10!$A$3</c:f>
              <c:strCache>
                <c:ptCount val="1"/>
                <c:pt idx="0">
                  <c:v>Emr. Evropa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Sheet10!$B$1:$M$1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Sheet10!$B$3:$M$3</c:f>
              <c:numCache>
                <c:formatCode>0.0</c:formatCode>
                <c:ptCount val="12"/>
                <c:pt idx="0">
                  <c:v>5.859</c:v>
                </c:pt>
                <c:pt idx="1">
                  <c:v>6.407</c:v>
                </c:pt>
                <c:pt idx="2">
                  <c:v>5.4589999999999996</c:v>
                </c:pt>
                <c:pt idx="3">
                  <c:v>3.1070000000000002</c:v>
                </c:pt>
                <c:pt idx="4">
                  <c:v>-3.0459999999999998</c:v>
                </c:pt>
                <c:pt idx="5">
                  <c:v>4.7530000000000001</c:v>
                </c:pt>
                <c:pt idx="6">
                  <c:v>5.38</c:v>
                </c:pt>
                <c:pt idx="7">
                  <c:v>1.276</c:v>
                </c:pt>
                <c:pt idx="8">
                  <c:v>2.9</c:v>
                </c:pt>
                <c:pt idx="9">
                  <c:v>2.81</c:v>
                </c:pt>
                <c:pt idx="10">
                  <c:v>3.0270000000000001</c:v>
                </c:pt>
                <c:pt idx="11">
                  <c:v>3.0369999999999999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24-47F8-B5C7-040A1B61DE37}"/>
            </c:ext>
          </c:extLst>
        </c:ser>
        <c:ser>
          <c:idx val="2"/>
          <c:order val="2"/>
          <c:tx>
            <c:strRef>
              <c:f>Sheet10!$A$4</c:f>
              <c:strCache>
                <c:ptCount val="1"/>
                <c:pt idx="0">
                  <c:v>Latinska Amerika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Sheet10!$B$1:$M$1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Sheet10!$B$4:$M$4</c:f>
              <c:numCache>
                <c:formatCode>0.0</c:formatCode>
                <c:ptCount val="12"/>
                <c:pt idx="0">
                  <c:v>4.6609999999999996</c:v>
                </c:pt>
                <c:pt idx="1">
                  <c:v>5.6440000000000001</c:v>
                </c:pt>
                <c:pt idx="2">
                  <c:v>5.7380000000000004</c:v>
                </c:pt>
                <c:pt idx="3">
                  <c:v>3.891</c:v>
                </c:pt>
                <c:pt idx="4">
                  <c:v>-1.27</c:v>
                </c:pt>
                <c:pt idx="5">
                  <c:v>6.0640000000000001</c:v>
                </c:pt>
                <c:pt idx="6">
                  <c:v>4.8719999999999999</c:v>
                </c:pt>
                <c:pt idx="7">
                  <c:v>3.1120000000000001</c:v>
                </c:pt>
                <c:pt idx="8">
                  <c:v>2.9279999999999999</c:v>
                </c:pt>
                <c:pt idx="9">
                  <c:v>1.31</c:v>
                </c:pt>
                <c:pt idx="10">
                  <c:v>-0.253</c:v>
                </c:pt>
                <c:pt idx="11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24-47F8-B5C7-040A1B61D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1058968"/>
        <c:axId val="571062576"/>
      </c:lineChart>
      <c:catAx>
        <c:axId val="5710589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5715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62576"/>
        <c:crosses val="autoZero"/>
        <c:auto val="1"/>
        <c:lblAlgn val="ctr"/>
        <c:lblOffset val="100"/>
        <c:noMultiLvlLbl val="0"/>
      </c:catAx>
      <c:valAx>
        <c:axId val="571062576"/>
        <c:scaling>
          <c:orientation val="minMax"/>
          <c:max val="10"/>
          <c:min val="-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105896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48379214007411E-2"/>
          <c:y val="5.6763230068544425E-2"/>
          <c:w val="0.89019685039370078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Sheet5!$A$9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Sheet5!$B$8:$M$8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Sheet5!$B$9:$M$9</c:f>
              <c:numCache>
                <c:formatCode>0</c:formatCode>
                <c:ptCount val="12"/>
                <c:pt idx="0">
                  <c:v>69.043000000000006</c:v>
                </c:pt>
                <c:pt idx="1">
                  <c:v>67.34</c:v>
                </c:pt>
                <c:pt idx="2">
                  <c:v>65.108000000000004</c:v>
                </c:pt>
                <c:pt idx="3">
                  <c:v>68.778999999999996</c:v>
                </c:pt>
                <c:pt idx="4">
                  <c:v>78.608999999999995</c:v>
                </c:pt>
                <c:pt idx="5">
                  <c:v>83.85</c:v>
                </c:pt>
                <c:pt idx="6">
                  <c:v>86.417000000000002</c:v>
                </c:pt>
                <c:pt idx="7">
                  <c:v>90.972999999999999</c:v>
                </c:pt>
                <c:pt idx="8">
                  <c:v>93.078999999999994</c:v>
                </c:pt>
                <c:pt idx="9">
                  <c:v>94.177999999999997</c:v>
                </c:pt>
                <c:pt idx="10">
                  <c:v>93.682000000000002</c:v>
                </c:pt>
                <c:pt idx="11">
                  <c:v>92.778000000000006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6B-4CD7-91D4-A9A5190FC582}"/>
            </c:ext>
          </c:extLst>
        </c:ser>
        <c:ser>
          <c:idx val="1"/>
          <c:order val="1"/>
          <c:tx>
            <c:strRef>
              <c:f>Sheet5!$A$10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Sheet5!$B$8:$M$8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Sheet5!$B$10:$M$10</c:f>
              <c:numCache>
                <c:formatCode>0</c:formatCode>
                <c:ptCount val="12"/>
                <c:pt idx="0">
                  <c:v>64.89</c:v>
                </c:pt>
                <c:pt idx="1">
                  <c:v>63.639000000000003</c:v>
                </c:pt>
                <c:pt idx="2">
                  <c:v>64.010999999999996</c:v>
                </c:pt>
                <c:pt idx="3">
                  <c:v>72.834999999999994</c:v>
                </c:pt>
                <c:pt idx="4">
                  <c:v>86.034999999999997</c:v>
                </c:pt>
                <c:pt idx="5">
                  <c:v>94.73</c:v>
                </c:pt>
                <c:pt idx="6">
                  <c:v>98.997</c:v>
                </c:pt>
                <c:pt idx="7">
                  <c:v>102.489</c:v>
                </c:pt>
                <c:pt idx="8">
                  <c:v>104.782</c:v>
                </c:pt>
                <c:pt idx="9">
                  <c:v>104.78700000000001</c:v>
                </c:pt>
                <c:pt idx="10">
                  <c:v>104.85299999999999</c:v>
                </c:pt>
                <c:pt idx="11">
                  <c:v>105.97199999999999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D6B-4CD7-91D4-A9A5190FC582}"/>
            </c:ext>
          </c:extLst>
        </c:ser>
        <c:ser>
          <c:idx val="2"/>
          <c:order val="2"/>
          <c:tx>
            <c:strRef>
              <c:f>Sheet5!$A$11</c:f>
              <c:strCache>
                <c:ptCount val="1"/>
                <c:pt idx="0">
                  <c:v>Kina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Sheet5!$B$8:$M$8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Sheet5!$B$11:$M$11</c:f>
              <c:numCache>
                <c:formatCode>0</c:formatCode>
                <c:ptCount val="12"/>
                <c:pt idx="0">
                  <c:v>34.091999999999999</c:v>
                </c:pt>
                <c:pt idx="1">
                  <c:v>32.225999999999999</c:v>
                </c:pt>
                <c:pt idx="2">
                  <c:v>34.642000000000003</c:v>
                </c:pt>
                <c:pt idx="3">
                  <c:v>31.587</c:v>
                </c:pt>
                <c:pt idx="4">
                  <c:v>36.119</c:v>
                </c:pt>
                <c:pt idx="5">
                  <c:v>36.012</c:v>
                </c:pt>
                <c:pt idx="6">
                  <c:v>35.603000000000002</c:v>
                </c:pt>
                <c:pt idx="7">
                  <c:v>37.051000000000002</c:v>
                </c:pt>
                <c:pt idx="8">
                  <c:v>39.418999999999997</c:v>
                </c:pt>
                <c:pt idx="9">
                  <c:v>41.143999999999998</c:v>
                </c:pt>
                <c:pt idx="10">
                  <c:v>43.2</c:v>
                </c:pt>
                <c:pt idx="11">
                  <c:v>45.981000000000002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D6B-4CD7-91D4-A9A5190FC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7955032"/>
        <c:axId val="397959296"/>
      </c:lineChart>
      <c:catAx>
        <c:axId val="397955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59296"/>
        <c:crosses val="autoZero"/>
        <c:auto val="1"/>
        <c:lblAlgn val="ctr"/>
        <c:lblOffset val="100"/>
        <c:noMultiLvlLbl val="0"/>
      </c:catAx>
      <c:valAx>
        <c:axId val="397959296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3810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795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682852143482075E-2"/>
          <c:y val="2.0451529801074658E-2"/>
          <c:w val="0.93937706258660469"/>
          <c:h val="0.7818784458924154"/>
        </c:manualLayout>
      </c:layout>
      <c:lineChart>
        <c:grouping val="standard"/>
        <c:varyColors val="0"/>
        <c:ser>
          <c:idx val="0"/>
          <c:order val="0"/>
          <c:tx>
            <c:strRef>
              <c:f>Sheet5!$A$2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Sheet5!$B$1:$M$1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Sheet5!$B$2:$M$2</c:f>
              <c:numCache>
                <c:formatCode>0</c:formatCode>
                <c:ptCount val="12"/>
                <c:pt idx="0">
                  <c:v>69.043000000000006</c:v>
                </c:pt>
                <c:pt idx="1">
                  <c:v>67.34</c:v>
                </c:pt>
                <c:pt idx="2">
                  <c:v>65.108000000000004</c:v>
                </c:pt>
                <c:pt idx="3">
                  <c:v>68.778999999999996</c:v>
                </c:pt>
                <c:pt idx="4">
                  <c:v>78.608999999999995</c:v>
                </c:pt>
                <c:pt idx="5">
                  <c:v>83.85</c:v>
                </c:pt>
                <c:pt idx="6">
                  <c:v>86.417000000000002</c:v>
                </c:pt>
                <c:pt idx="7">
                  <c:v>90.972999999999999</c:v>
                </c:pt>
                <c:pt idx="8">
                  <c:v>93.078999999999994</c:v>
                </c:pt>
                <c:pt idx="9">
                  <c:v>94.177999999999997</c:v>
                </c:pt>
                <c:pt idx="10">
                  <c:v>93.682000000000002</c:v>
                </c:pt>
                <c:pt idx="11">
                  <c:v>92.778000000000006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58-4BC2-8D2D-E2F4CD01AF99}"/>
            </c:ext>
          </c:extLst>
        </c:ser>
        <c:ser>
          <c:idx val="1"/>
          <c:order val="1"/>
          <c:tx>
            <c:strRef>
              <c:f>Sheet5!$A$3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Sheet5!$B$1:$M$1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Sheet5!$B$3:$M$3</c:f>
              <c:numCache>
                <c:formatCode>0</c:formatCode>
                <c:ptCount val="12"/>
                <c:pt idx="0">
                  <c:v>64.89</c:v>
                </c:pt>
                <c:pt idx="1">
                  <c:v>63.639000000000003</c:v>
                </c:pt>
                <c:pt idx="2">
                  <c:v>64.010999999999996</c:v>
                </c:pt>
                <c:pt idx="3">
                  <c:v>72.834999999999994</c:v>
                </c:pt>
                <c:pt idx="4">
                  <c:v>86.034999999999997</c:v>
                </c:pt>
                <c:pt idx="5">
                  <c:v>94.73</c:v>
                </c:pt>
                <c:pt idx="6">
                  <c:v>98.997</c:v>
                </c:pt>
                <c:pt idx="7">
                  <c:v>102.489</c:v>
                </c:pt>
                <c:pt idx="8">
                  <c:v>104.782</c:v>
                </c:pt>
                <c:pt idx="9">
                  <c:v>104.78700000000001</c:v>
                </c:pt>
                <c:pt idx="10">
                  <c:v>104.85299999999999</c:v>
                </c:pt>
                <c:pt idx="11">
                  <c:v>105.97199999999999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58-4BC2-8D2D-E2F4CD01AF99}"/>
            </c:ext>
          </c:extLst>
        </c:ser>
        <c:ser>
          <c:idx val="2"/>
          <c:order val="2"/>
          <c:tx>
            <c:strRef>
              <c:f>Sheet5!$A$4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Sheet5!$B$1:$M$1</c:f>
              <c:numCache>
                <c:formatCode>General</c:formatCod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</c:numCache>
            </c:numRef>
          </c:cat>
          <c:val>
            <c:numRef>
              <c:f>Sheet5!$B$4:$M$4</c:f>
              <c:numCache>
                <c:formatCode>0</c:formatCode>
                <c:ptCount val="12"/>
                <c:pt idx="0">
                  <c:v>186.43600000000001</c:v>
                </c:pt>
                <c:pt idx="1">
                  <c:v>185.99700000000001</c:v>
                </c:pt>
                <c:pt idx="2">
                  <c:v>183.012</c:v>
                </c:pt>
                <c:pt idx="3">
                  <c:v>191.81200000000001</c:v>
                </c:pt>
                <c:pt idx="4">
                  <c:v>210.24700000000001</c:v>
                </c:pt>
                <c:pt idx="5">
                  <c:v>215.821</c:v>
                </c:pt>
                <c:pt idx="6">
                  <c:v>229.70599999999999</c:v>
                </c:pt>
                <c:pt idx="7">
                  <c:v>236.649</c:v>
                </c:pt>
                <c:pt idx="8">
                  <c:v>242.59299999999999</c:v>
                </c:pt>
                <c:pt idx="9">
                  <c:v>246.173</c:v>
                </c:pt>
                <c:pt idx="10">
                  <c:v>245.89599999999999</c:v>
                </c:pt>
                <c:pt idx="11">
                  <c:v>247.821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858-4BC2-8D2D-E2F4CD01AF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9576280"/>
        <c:axId val="519577264"/>
      </c:lineChart>
      <c:catAx>
        <c:axId val="519576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577264"/>
        <c:crosses val="autoZero"/>
        <c:auto val="1"/>
        <c:lblAlgn val="ctr"/>
        <c:lblOffset val="100"/>
        <c:noMultiLvlLbl val="0"/>
      </c:catAx>
      <c:valAx>
        <c:axId val="519577264"/>
        <c:scaling>
          <c:orientation val="minMax"/>
          <c:max val="25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57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Sheet8!$A$2</c:f>
              <c:strCache>
                <c:ptCount val="1"/>
                <c:pt idx="0">
                  <c:v>Evrozona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Sheet8!$B$1:$L$1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Sheet8!$B$2:$L$2</c:f>
              <c:numCache>
                <c:formatCode>0</c:formatCode>
                <c:ptCount val="11"/>
                <c:pt idx="0">
                  <c:v>147.4</c:v>
                </c:pt>
                <c:pt idx="1">
                  <c:v>151.80000000000001</c:v>
                </c:pt>
                <c:pt idx="2">
                  <c:v>156.19999999999999</c:v>
                </c:pt>
                <c:pt idx="3">
                  <c:v>161.6</c:v>
                </c:pt>
                <c:pt idx="4">
                  <c:v>168.2</c:v>
                </c:pt>
                <c:pt idx="5">
                  <c:v>168.1</c:v>
                </c:pt>
                <c:pt idx="6">
                  <c:v>166.3</c:v>
                </c:pt>
                <c:pt idx="7">
                  <c:v>167.3</c:v>
                </c:pt>
                <c:pt idx="8">
                  <c:v>164.9</c:v>
                </c:pt>
                <c:pt idx="9">
                  <c:v>165</c:v>
                </c:pt>
                <c:pt idx="10">
                  <c:v>165.4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D44-4971-9A95-A18F0FDFC712}"/>
            </c:ext>
          </c:extLst>
        </c:ser>
        <c:ser>
          <c:idx val="1"/>
          <c:order val="1"/>
          <c:tx>
            <c:strRef>
              <c:f>Sheet8!$A$3</c:f>
              <c:strCache>
                <c:ptCount val="1"/>
                <c:pt idx="0">
                  <c:v>SAD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Sheet8!$B$1:$L$1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Sheet8!$B$3:$L$3</c:f>
              <c:numCache>
                <c:formatCode>0</c:formatCode>
                <c:ptCount val="11"/>
                <c:pt idx="0">
                  <c:v>153.69999999999999</c:v>
                </c:pt>
                <c:pt idx="1">
                  <c:v>160.4</c:v>
                </c:pt>
                <c:pt idx="2">
                  <c:v>167.6</c:v>
                </c:pt>
                <c:pt idx="3">
                  <c:v>168.8</c:v>
                </c:pt>
                <c:pt idx="4">
                  <c:v>165.7</c:v>
                </c:pt>
                <c:pt idx="5">
                  <c:v>156.9</c:v>
                </c:pt>
                <c:pt idx="6">
                  <c:v>151.80000000000001</c:v>
                </c:pt>
                <c:pt idx="7">
                  <c:v>149.4</c:v>
                </c:pt>
                <c:pt idx="8">
                  <c:v>148.9</c:v>
                </c:pt>
                <c:pt idx="9">
                  <c:v>149.19999999999999</c:v>
                </c:pt>
                <c:pt idx="10">
                  <c:v>149.80000000000001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D44-4971-9A95-A18F0FDFC712}"/>
            </c:ext>
          </c:extLst>
        </c:ser>
        <c:ser>
          <c:idx val="2"/>
          <c:order val="2"/>
          <c:tx>
            <c:strRef>
              <c:f>Sheet8!$A$4</c:f>
              <c:strCache>
                <c:ptCount val="1"/>
                <c:pt idx="0">
                  <c:v>Japan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Sheet8!$B$1:$L$1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Sheet8!$B$4:$L$4</c:f>
              <c:numCache>
                <c:formatCode>0</c:formatCode>
                <c:ptCount val="11"/>
                <c:pt idx="0">
                  <c:v>170.4</c:v>
                </c:pt>
                <c:pt idx="1">
                  <c:v>169</c:v>
                </c:pt>
                <c:pt idx="2">
                  <c:v>165.8</c:v>
                </c:pt>
                <c:pt idx="3">
                  <c:v>171.7</c:v>
                </c:pt>
                <c:pt idx="4">
                  <c:v>178.1</c:v>
                </c:pt>
                <c:pt idx="5">
                  <c:v>169.2</c:v>
                </c:pt>
                <c:pt idx="6">
                  <c:v>171.5</c:v>
                </c:pt>
                <c:pt idx="7">
                  <c:v>169.4</c:v>
                </c:pt>
                <c:pt idx="8">
                  <c:v>169.7</c:v>
                </c:pt>
                <c:pt idx="9">
                  <c:v>170.7</c:v>
                </c:pt>
                <c:pt idx="10">
                  <c:v>167.4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D44-4971-9A95-A18F0FDFC712}"/>
            </c:ext>
          </c:extLst>
        </c:ser>
        <c:ser>
          <c:idx val="3"/>
          <c:order val="3"/>
          <c:tx>
            <c:strRef>
              <c:f>Sheet8!$A$5</c:f>
              <c:strCache>
                <c:ptCount val="1"/>
                <c:pt idx="0">
                  <c:v>Kina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Sheet8!$B$1:$L$1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Sheet8!$B$5:$L$5</c:f>
              <c:numCache>
                <c:formatCode>0</c:formatCode>
                <c:ptCount val="11"/>
                <c:pt idx="0">
                  <c:v>117.8</c:v>
                </c:pt>
                <c:pt idx="1">
                  <c:v>119.2</c:v>
                </c:pt>
                <c:pt idx="2">
                  <c:v>117.7</c:v>
                </c:pt>
                <c:pt idx="3">
                  <c:v>116.7</c:v>
                </c:pt>
                <c:pt idx="4">
                  <c:v>146.9</c:v>
                </c:pt>
                <c:pt idx="5">
                  <c:v>151.9</c:v>
                </c:pt>
                <c:pt idx="6">
                  <c:v>152</c:v>
                </c:pt>
                <c:pt idx="7">
                  <c:v>165.8</c:v>
                </c:pt>
                <c:pt idx="8">
                  <c:v>180.5</c:v>
                </c:pt>
                <c:pt idx="9">
                  <c:v>193</c:v>
                </c:pt>
                <c:pt idx="10">
                  <c:v>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D44-4971-9A95-A18F0FDFC7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0647632"/>
        <c:axId val="410646976"/>
      </c:lineChart>
      <c:catAx>
        <c:axId val="41064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46976"/>
        <c:crosses val="autoZero"/>
        <c:auto val="1"/>
        <c:lblAlgn val="ctr"/>
        <c:lblOffset val="100"/>
        <c:noMultiLvlLbl val="0"/>
      </c:catAx>
      <c:valAx>
        <c:axId val="410646976"/>
        <c:scaling>
          <c:orientation val="minMax"/>
          <c:max val="200"/>
          <c:min val="1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64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The Economist                                                                                                Svet u 2016.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1FA3D-3F5F-49A4-BE7E-FB7F9701C40D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Beograd, 17 decembar 2016.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CD226-AF90-42E2-8431-00206FB4FF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5464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The Economist                                                                                                Svet u 2016.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8ADC4-EDF4-4556-815D-9413CF9DA8EF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Beograd, 17 decembar 2016.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34AF03-866D-4BA8-B7EB-59C688C394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0564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359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171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78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noProof="0" dirty="0"/>
          </a:p>
        </p:txBody>
      </p:sp>
    </p:spTree>
    <p:extLst>
      <p:ext uri="{BB962C8B-B14F-4D97-AF65-F5344CB8AC3E}">
        <p14:creationId xmlns:p14="http://schemas.microsoft.com/office/powerpoint/2010/main" val="313606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562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571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661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5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1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95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8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3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015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818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6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502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53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19FAD-1639-4DEE-B585-8CB8B5539535}" type="datetimeFigureOut">
              <a:rPr lang="en-GB" smtClean="0"/>
              <a:t>14/12/2015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9BFB-2926-48EC-AAB1-8F1FF5AD2F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6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b="1" dirty="0" smtClean="0"/>
              <a:t>ZEMLJE U RAZVOJU U 2016.</a:t>
            </a:r>
            <a:br>
              <a:rPr lang="sr-Latn-RS" b="1" dirty="0" smtClean="0"/>
            </a:br>
            <a:r>
              <a:rPr lang="sr-Latn-RS" b="1" dirty="0" smtClean="0"/>
              <a:t>- rizici i izazovi </a:t>
            </a:r>
            <a:endParaRPr lang="sr-Latn-R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fontScale="92500" lnSpcReduction="10000"/>
          </a:bodyPr>
          <a:lstStyle/>
          <a:p>
            <a:endParaRPr lang="sr-Latn-RS" sz="3600" dirty="0" smtClean="0"/>
          </a:p>
          <a:p>
            <a:endParaRPr lang="sr-Latn-RS" sz="3600" dirty="0"/>
          </a:p>
          <a:p>
            <a:r>
              <a:rPr lang="en-GB" sz="3900" b="1" dirty="0" err="1" smtClean="0"/>
              <a:t>Neboj</a:t>
            </a:r>
            <a:r>
              <a:rPr lang="sr-Latn-RS" sz="3900" b="1" dirty="0" err="1" smtClean="0"/>
              <a:t>ša</a:t>
            </a:r>
            <a:r>
              <a:rPr lang="sr-Latn-RS" sz="3900" b="1" dirty="0" smtClean="0"/>
              <a:t> Katić</a:t>
            </a:r>
            <a:endParaRPr lang="en-GB" sz="39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163734"/>
            <a:ext cx="4114800" cy="557742"/>
          </a:xfrm>
        </p:spPr>
        <p:txBody>
          <a:bodyPr/>
          <a:lstStyle/>
          <a:p>
            <a:r>
              <a:rPr lang="en-GB" sz="2400" b="1" dirty="0" smtClean="0"/>
              <a:t>Beograd, 17 </a:t>
            </a:r>
            <a:r>
              <a:rPr lang="en-GB" sz="2400" b="1" dirty="0" err="1" smtClean="0"/>
              <a:t>decembar</a:t>
            </a:r>
            <a:r>
              <a:rPr lang="en-GB" sz="2400" b="1" dirty="0" smtClean="0"/>
              <a:t> 2016.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89893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Investicije u odnosu na BDP (%)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0271244"/>
              </p:ext>
            </p:extLst>
          </p:nvPr>
        </p:nvGraphicFramePr>
        <p:xfrm>
          <a:off x="838200" y="1474840"/>
          <a:ext cx="10515600" cy="4999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4898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1" dirty="0" smtClean="0"/>
              <a:t>Investicije u odnosu na BDP (%)</a:t>
            </a:r>
            <a:endParaRPr lang="en-GB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32019"/>
              </p:ext>
            </p:extLst>
          </p:nvPr>
        </p:nvGraphicFramePr>
        <p:xfrm>
          <a:off x="838200" y="1690689"/>
          <a:ext cx="10363200" cy="4786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385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1223"/>
          </a:xfrm>
        </p:spPr>
        <p:txBody>
          <a:bodyPr/>
          <a:lstStyle/>
          <a:p>
            <a:r>
              <a:rPr lang="sr-Latn-RS" b="1" i="1" dirty="0" smtClean="0"/>
              <a:t>Rast svetske trgovine (%)</a:t>
            </a:r>
            <a:endParaRPr lang="en-GB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2685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993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>
            <a:normAutofit/>
          </a:bodyPr>
          <a:lstStyle/>
          <a:p>
            <a:r>
              <a:rPr lang="sr-Latn-RS" sz="3600" b="1" i="1" dirty="0" smtClean="0"/>
              <a:t>Najveće ekonomije </a:t>
            </a:r>
            <a:r>
              <a:rPr lang="sr-Latn-RS" sz="3600" b="1" i="1" dirty="0" smtClean="0"/>
              <a:t>- tekući bilans u odnosu na BDP (%)</a:t>
            </a:r>
            <a:endParaRPr lang="en-GB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8331827"/>
              </p:ext>
            </p:extLst>
          </p:nvPr>
        </p:nvGraphicFramePr>
        <p:xfrm>
          <a:off x="838200" y="1268362"/>
          <a:ext cx="10515600" cy="522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639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GB" b="1" i="1" dirty="0" err="1" smtClean="0"/>
              <a:t>Zemlje</a:t>
            </a:r>
            <a:r>
              <a:rPr lang="en-GB" b="1" i="1" dirty="0" smtClean="0"/>
              <a:t> u </a:t>
            </a:r>
            <a:r>
              <a:rPr lang="en-GB" b="1" i="1" dirty="0" err="1" smtClean="0"/>
              <a:t>razvoju</a:t>
            </a:r>
            <a:r>
              <a:rPr lang="en-GB" b="1" i="1" dirty="0" smtClean="0"/>
              <a:t> – </a:t>
            </a:r>
            <a:r>
              <a:rPr lang="en-GB" b="1" i="1" dirty="0" err="1" smtClean="0"/>
              <a:t>teku</a:t>
            </a:r>
            <a:r>
              <a:rPr lang="sr-Latn-RS" b="1" i="1" dirty="0" err="1" smtClean="0"/>
              <a:t>ći</a:t>
            </a:r>
            <a:r>
              <a:rPr lang="sr-Latn-RS" b="1" i="1" dirty="0" smtClean="0"/>
              <a:t> bilans (% BDP-a)</a:t>
            </a:r>
            <a:endParaRPr lang="en-GB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758039"/>
              </p:ext>
            </p:extLst>
          </p:nvPr>
        </p:nvGraphicFramePr>
        <p:xfrm>
          <a:off x="838200" y="1371600"/>
          <a:ext cx="10515600" cy="5043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71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r>
              <a:rPr lang="sr-Latn-RS" b="1" i="1" dirty="0" smtClean="0"/>
              <a:t>Monetarna politika i njene posledice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3871"/>
            <a:ext cx="10515600" cy="4461329"/>
          </a:xfrm>
        </p:spPr>
        <p:txBody>
          <a:bodyPr>
            <a:noAutofit/>
          </a:bodyPr>
          <a:lstStyle/>
          <a:p>
            <a:r>
              <a:rPr lang="sr-Latn-RS" sz="3800" dirty="0" smtClean="0"/>
              <a:t>Teret izlaska iz krize isključivo na monetarnoj politici</a:t>
            </a:r>
          </a:p>
          <a:p>
            <a:r>
              <a:rPr lang="sr-Latn-RS" sz="3800" dirty="0" smtClean="0"/>
              <a:t>Divergiranje monetarnih politika</a:t>
            </a:r>
          </a:p>
          <a:p>
            <a:r>
              <a:rPr lang="sr-Latn-RS" sz="3800" dirty="0" smtClean="0"/>
              <a:t>Rast američkih kamatnih stopa i posledice</a:t>
            </a:r>
          </a:p>
          <a:p>
            <a:r>
              <a:rPr lang="sr-Latn-RS" sz="3800" dirty="0" smtClean="0"/>
              <a:t>Finansijska nestabilnost i pretnja nove finansijske krize </a:t>
            </a:r>
          </a:p>
          <a:p>
            <a:endParaRPr lang="sr-Latn-RS" sz="3800" dirty="0"/>
          </a:p>
        </p:txBody>
      </p:sp>
    </p:spTree>
    <p:extLst>
      <p:ext uri="{BB962C8B-B14F-4D97-AF65-F5344CB8AC3E}">
        <p14:creationId xmlns:p14="http://schemas.microsoft.com/office/powerpoint/2010/main" val="37535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5752"/>
          </a:xfrm>
        </p:spPr>
        <p:txBody>
          <a:bodyPr>
            <a:normAutofit/>
          </a:bodyPr>
          <a:lstStyle/>
          <a:p>
            <a:r>
              <a:rPr lang="sr-Latn-RS" b="1" i="1" dirty="0" smtClean="0"/>
              <a:t>Zemlje u razvoju i </a:t>
            </a:r>
            <a:r>
              <a:rPr lang="sr-Latn-RS" b="1" i="1" dirty="0" smtClean="0"/>
              <a:t>surova </a:t>
            </a:r>
            <a:r>
              <a:rPr lang="sr-Latn-RS" b="1" i="1" dirty="0" smtClean="0"/>
              <a:t>fakta života</a:t>
            </a:r>
            <a:endParaRPr lang="en-GB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361"/>
            <a:ext cx="10515600" cy="5161935"/>
          </a:xfrm>
        </p:spPr>
        <p:txBody>
          <a:bodyPr>
            <a:normAutofit fontScale="92500" lnSpcReduction="10000"/>
          </a:bodyPr>
          <a:lstStyle/>
          <a:p>
            <a:r>
              <a:rPr lang="sr-Latn-RS" sz="3500" dirty="0" smtClean="0"/>
              <a:t>Prvobitni greh </a:t>
            </a:r>
            <a:r>
              <a:rPr lang="sr-Latn-RS" sz="3500" dirty="0" smtClean="0"/>
              <a:t>(</a:t>
            </a:r>
            <a:r>
              <a:rPr lang="en-GB" sz="3500" dirty="0" smtClean="0"/>
              <a:t>original sin</a:t>
            </a:r>
            <a:r>
              <a:rPr lang="sr-Latn-RS" sz="3500" dirty="0" smtClean="0"/>
              <a:t>) </a:t>
            </a:r>
            <a:r>
              <a:rPr lang="sr-Latn-RS" sz="3500" dirty="0" smtClean="0"/>
              <a:t>i iznenadno zaustavljanje </a:t>
            </a:r>
            <a:r>
              <a:rPr lang="sr-Latn-RS" sz="3500" dirty="0" smtClean="0"/>
              <a:t>(</a:t>
            </a:r>
            <a:r>
              <a:rPr lang="en-GB" sz="3500" dirty="0" smtClean="0"/>
              <a:t>sudden stop) </a:t>
            </a:r>
          </a:p>
          <a:p>
            <a:r>
              <a:rPr lang="sr-Latn-RS" sz="3500" dirty="0" smtClean="0"/>
              <a:t>Zaduživanje </a:t>
            </a:r>
            <a:r>
              <a:rPr lang="sr-Latn-RS" sz="3500" dirty="0" smtClean="0"/>
              <a:t>privatnog sektora opasno </a:t>
            </a:r>
            <a:r>
              <a:rPr lang="sr-Latn-RS" sz="3500" dirty="0" smtClean="0"/>
              <a:t>koliko </a:t>
            </a:r>
            <a:r>
              <a:rPr lang="sr-Latn-RS" sz="3500" dirty="0" smtClean="0"/>
              <a:t>i zaduživanje države</a:t>
            </a:r>
          </a:p>
          <a:p>
            <a:r>
              <a:rPr lang="sr-Latn-RS" sz="3500" dirty="0" smtClean="0"/>
              <a:t>Rizik </a:t>
            </a:r>
            <a:r>
              <a:rPr lang="sr-Latn-RS" sz="3500" dirty="0" smtClean="0"/>
              <a:t>finansijske </a:t>
            </a:r>
            <a:r>
              <a:rPr lang="sr-Latn-RS" sz="3500" dirty="0" smtClean="0"/>
              <a:t>krize vezan za način finansiranja javnog duga</a:t>
            </a:r>
          </a:p>
          <a:p>
            <a:r>
              <a:rPr lang="sr-Latn-RS" sz="3500" dirty="0" smtClean="0"/>
              <a:t>Tekući bilans i visina spoljnog duga su najbolji indikatori rizika </a:t>
            </a:r>
          </a:p>
          <a:p>
            <a:r>
              <a:rPr lang="sr-Latn-RS" sz="3500" dirty="0" smtClean="0"/>
              <a:t>Centralne banke </a:t>
            </a:r>
            <a:r>
              <a:rPr lang="sr-Latn-RS" sz="3500" dirty="0" smtClean="0"/>
              <a:t>malih država su nemoćne </a:t>
            </a:r>
            <a:r>
              <a:rPr lang="sr-Latn-RS" sz="3500" dirty="0" smtClean="0"/>
              <a:t>u dužničkim krizama </a:t>
            </a:r>
          </a:p>
          <a:p>
            <a:r>
              <a:rPr lang="sr-Latn-RS" sz="3500" dirty="0" smtClean="0"/>
              <a:t>BDP je konstrukt, dugovi su egzaktne (devizne) veličine</a:t>
            </a:r>
          </a:p>
          <a:p>
            <a:r>
              <a:rPr lang="sr-Latn-RS" sz="3500" dirty="0" smtClean="0"/>
              <a:t>Devalvacija je najbrži način makroekonomskog usklađivanja</a:t>
            </a:r>
          </a:p>
          <a:p>
            <a:endParaRPr lang="sr-Latn-RS" sz="3200" dirty="0" smtClean="0"/>
          </a:p>
          <a:p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36733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4000" dirty="0" smtClean="0"/>
              <a:t>DA LI SMO NA PRAGU SEKULARNE STAGNACIJE?</a:t>
            </a:r>
            <a:r>
              <a:rPr lang="sr-Latn-RS" sz="4000" dirty="0"/>
              <a:t>?</a:t>
            </a:r>
            <a:r>
              <a:rPr lang="sr-Latn-RS" sz="4000" dirty="0" smtClean="0"/>
              <a:t>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117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22429" cy="435133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sr-Latn-RS" sz="4000" dirty="0" smtClean="0"/>
              <a:t>                           HVALA NA PAŽNJI!!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468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3236"/>
          </a:xfrm>
        </p:spPr>
        <p:txBody>
          <a:bodyPr/>
          <a:lstStyle/>
          <a:p>
            <a:r>
              <a:rPr lang="sr-Latn-RS" b="1" i="1" dirty="0"/>
              <a:t>Učešće u svetskom BDP-u (%)  1980. – </a:t>
            </a:r>
            <a:r>
              <a:rPr lang="sr-Latn-RS" b="1" i="1" dirty="0" smtClean="0"/>
              <a:t>2016.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37640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52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367" y="350377"/>
            <a:ext cx="10291915" cy="962229"/>
          </a:xfrm>
        </p:spPr>
        <p:txBody>
          <a:bodyPr>
            <a:normAutofit/>
          </a:bodyPr>
          <a:lstStyle/>
          <a:p>
            <a:r>
              <a:rPr lang="sr-Latn-RS" sz="3600" b="1" i="1" dirty="0" smtClean="0"/>
              <a:t>Godišnje </a:t>
            </a:r>
            <a:r>
              <a:rPr lang="sr-Latn-RS" sz="3600" b="1" i="1" dirty="0"/>
              <a:t>stope realnog rasta </a:t>
            </a:r>
            <a:r>
              <a:rPr lang="sr-Latn-RS" sz="3600" b="1" i="1" dirty="0" smtClean="0"/>
              <a:t>BDP-a (%)</a:t>
            </a:r>
            <a:endParaRPr lang="en-GB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242990"/>
              </p:ext>
            </p:extLst>
          </p:nvPr>
        </p:nvGraphicFramePr>
        <p:xfrm>
          <a:off x="838200" y="1312606"/>
          <a:ext cx="10515600" cy="5235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92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sr-Latn-RS" sz="3600" b="1" i="1" dirty="0" smtClean="0"/>
              <a:t>SAD - stopa nezaposlenosti (%) i broj zaposlenih u </a:t>
            </a:r>
            <a:r>
              <a:rPr lang="sr-Latn-RS" sz="3600" b="1" i="1" dirty="0" err="1" smtClean="0"/>
              <a:t>mil</a:t>
            </a:r>
            <a:r>
              <a:rPr lang="sr-Latn-RS" sz="3600" b="1" i="1" dirty="0" smtClean="0"/>
              <a:t>.</a:t>
            </a:r>
            <a:endParaRPr lang="en-GB" sz="3600" b="1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9261398"/>
              </p:ext>
            </p:extLst>
          </p:nvPr>
        </p:nvGraphicFramePr>
        <p:xfrm>
          <a:off x="838200" y="1270000"/>
          <a:ext cx="5181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9826998"/>
              </p:ext>
            </p:extLst>
          </p:nvPr>
        </p:nvGraphicFramePr>
        <p:xfrm>
          <a:off x="6172200" y="1409700"/>
          <a:ext cx="5181600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086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b="1" i="1" dirty="0" smtClean="0"/>
              <a:t>Godišnje </a:t>
            </a:r>
            <a:r>
              <a:rPr lang="sr-Latn-RS" sz="3600" b="1" i="1" dirty="0"/>
              <a:t>stope realnog rasta BDP-a (%)</a:t>
            </a:r>
            <a:endParaRPr lang="en-GB" sz="36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7454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874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i="1" dirty="0"/>
              <a:t>Godišnje stope realnog rasta BDP-a (%)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4313275"/>
              </p:ext>
            </p:extLst>
          </p:nvPr>
        </p:nvGraphicFramePr>
        <p:xfrm>
          <a:off x="838200" y="1563329"/>
          <a:ext cx="10515600" cy="486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80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en-GB" b="1" i="1" dirty="0" err="1" smtClean="0"/>
              <a:t>Javni</a:t>
            </a:r>
            <a:r>
              <a:rPr lang="en-GB" b="1" i="1" dirty="0" smtClean="0"/>
              <a:t> dug u </a:t>
            </a:r>
            <a:r>
              <a:rPr lang="en-GB" b="1" i="1" dirty="0" err="1" smtClean="0"/>
              <a:t>odnosu</a:t>
            </a:r>
            <a:r>
              <a:rPr lang="en-GB" b="1" i="1" dirty="0" smtClean="0"/>
              <a:t> </a:t>
            </a:r>
            <a:r>
              <a:rPr lang="en-GB" b="1" i="1" dirty="0" err="1" smtClean="0"/>
              <a:t>na</a:t>
            </a:r>
            <a:r>
              <a:rPr lang="en-GB" b="1" i="1" dirty="0" smtClean="0"/>
              <a:t> BDP (%)</a:t>
            </a:r>
            <a:endParaRPr lang="en-GB" b="1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168542"/>
              </p:ext>
            </p:extLst>
          </p:nvPr>
        </p:nvGraphicFramePr>
        <p:xfrm>
          <a:off x="294969" y="1825625"/>
          <a:ext cx="11058832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6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i="1" dirty="0" smtClean="0"/>
              <a:t>Javni dug u odnosu na BDP (%)</a:t>
            </a:r>
            <a:endParaRPr lang="en-GB" sz="40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188557"/>
              </p:ext>
            </p:extLst>
          </p:nvPr>
        </p:nvGraphicFramePr>
        <p:xfrm>
          <a:off x="431800" y="1511300"/>
          <a:ext cx="10922000" cy="495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265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 err="1" smtClean="0"/>
              <a:t>Privatni</a:t>
            </a:r>
            <a:r>
              <a:rPr lang="en-GB" b="1" i="1" dirty="0" smtClean="0"/>
              <a:t> </a:t>
            </a:r>
            <a:r>
              <a:rPr lang="en-GB" b="1" i="1" dirty="0" err="1" smtClean="0"/>
              <a:t>dugovi</a:t>
            </a:r>
            <a:r>
              <a:rPr lang="en-GB" b="1" i="1" dirty="0" smtClean="0"/>
              <a:t> u </a:t>
            </a:r>
            <a:r>
              <a:rPr lang="en-GB" b="1" i="1" dirty="0" err="1" smtClean="0"/>
              <a:t>odnosu</a:t>
            </a:r>
            <a:r>
              <a:rPr lang="en-GB" b="1" i="1" dirty="0" smtClean="0"/>
              <a:t> BDP (%)</a:t>
            </a:r>
            <a:endParaRPr lang="en-GB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539399"/>
              </p:ext>
            </p:extLst>
          </p:nvPr>
        </p:nvGraphicFramePr>
        <p:xfrm>
          <a:off x="838200" y="1578078"/>
          <a:ext cx="10515600" cy="4911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5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2818</TotalTime>
  <Words>226</Words>
  <Application>Microsoft Office PowerPoint</Application>
  <PresentationFormat>Widescreen</PresentationFormat>
  <Paragraphs>38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ZEMLJE U RAZVOJU U 2016. - rizici i izazovi </vt:lpstr>
      <vt:lpstr>Učešće u svetskom BDP-u (%)  1980. – 2016.</vt:lpstr>
      <vt:lpstr>Godišnje stope realnog rasta BDP-a (%)</vt:lpstr>
      <vt:lpstr>SAD - stopa nezaposlenosti (%) i broj zaposlenih u mil.</vt:lpstr>
      <vt:lpstr>Godišnje stope realnog rasta BDP-a (%)</vt:lpstr>
      <vt:lpstr>Godišnje stope realnog rasta BDP-a (%)</vt:lpstr>
      <vt:lpstr>Javni dug u odnosu na BDP (%)</vt:lpstr>
      <vt:lpstr>Javni dug u odnosu na BDP (%)</vt:lpstr>
      <vt:lpstr>Privatni dugovi u odnosu BDP (%)</vt:lpstr>
      <vt:lpstr>Investicije u odnosu na BDP (%)</vt:lpstr>
      <vt:lpstr>Investicije u odnosu na BDP (%)</vt:lpstr>
      <vt:lpstr>Rast svetske trgovine (%)</vt:lpstr>
      <vt:lpstr>Najveće ekonomije - tekući bilans u odnosu na BDP (%)</vt:lpstr>
      <vt:lpstr>Zemlje u razvoju – tekući bilans (% BDP-a)</vt:lpstr>
      <vt:lpstr>Monetarna politika i njene posledice</vt:lpstr>
      <vt:lpstr>Zemlje u razvoju i surova fakta života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Zemlje u razvoju u 2016. - rizici i izazovi</dc:title>
  <dc:creator>Nebojsa Katic</dc:creator>
  <cp:lastModifiedBy>Nebojsa Katic</cp:lastModifiedBy>
  <cp:revision>77</cp:revision>
  <dcterms:created xsi:type="dcterms:W3CDTF">2015-12-07T14:04:56Z</dcterms:created>
  <dcterms:modified xsi:type="dcterms:W3CDTF">2015-12-15T00:11:36Z</dcterms:modified>
</cp:coreProperties>
</file>